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3" r:id="rId1"/>
    <p:sldMasterId id="2147483680" r:id="rId2"/>
    <p:sldMasterId id="2147483648" r:id="rId3"/>
  </p:sldMasterIdLst>
  <p:notesMasterIdLst>
    <p:notesMasterId r:id="rId41"/>
  </p:notesMasterIdLst>
  <p:sldIdLst>
    <p:sldId id="257" r:id="rId4"/>
    <p:sldId id="346" r:id="rId5"/>
    <p:sldId id="310" r:id="rId6"/>
    <p:sldId id="348" r:id="rId7"/>
    <p:sldId id="357" r:id="rId8"/>
    <p:sldId id="358" r:id="rId9"/>
    <p:sldId id="361" r:id="rId10"/>
    <p:sldId id="362" r:id="rId11"/>
    <p:sldId id="363" r:id="rId12"/>
    <p:sldId id="364" r:id="rId13"/>
    <p:sldId id="365" r:id="rId14"/>
    <p:sldId id="366" r:id="rId15"/>
    <p:sldId id="367" r:id="rId16"/>
    <p:sldId id="359" r:id="rId17"/>
    <p:sldId id="360" r:id="rId18"/>
    <p:sldId id="347" r:id="rId19"/>
    <p:sldId id="371" r:id="rId20"/>
    <p:sldId id="343" r:id="rId21"/>
    <p:sldId id="260" r:id="rId22"/>
    <p:sldId id="344" r:id="rId23"/>
    <p:sldId id="370" r:id="rId24"/>
    <p:sldId id="345" r:id="rId25"/>
    <p:sldId id="354" r:id="rId26"/>
    <p:sldId id="355" r:id="rId27"/>
    <p:sldId id="258" r:id="rId28"/>
    <p:sldId id="291" r:id="rId29"/>
    <p:sldId id="352" r:id="rId30"/>
    <p:sldId id="353" r:id="rId31"/>
    <p:sldId id="356" r:id="rId32"/>
    <p:sldId id="290" r:id="rId33"/>
    <p:sldId id="312" r:id="rId34"/>
    <p:sldId id="369" r:id="rId35"/>
    <p:sldId id="271" r:id="rId36"/>
    <p:sldId id="287" r:id="rId37"/>
    <p:sldId id="285" r:id="rId38"/>
    <p:sldId id="308" r:id="rId39"/>
    <p:sldId id="306" r:id="rId40"/>
  </p:sldIdLst>
  <p:sldSz cx="12192000" cy="6858000"/>
  <p:notesSz cx="6797675" cy="9926638"/>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313" autoAdjust="0"/>
  </p:normalViewPr>
  <p:slideViewPr>
    <p:cSldViewPr snapToGrid="0">
      <p:cViewPr varScale="1">
        <p:scale>
          <a:sx n="104" d="100"/>
          <a:sy n="104" d="100"/>
        </p:scale>
        <p:origin x="599"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0" Type="http://schemas.openxmlformats.org/officeDocument/2006/relationships/slide" Target="slides/slide17.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2C998C3-02DD-40E4-B1B6-4D3DC134ABCD}" type="datetimeFigureOut">
              <a:rPr lang="da-DK" smtClean="0"/>
              <a:t>10-06-2025</a:t>
            </a:fld>
            <a:endParaRPr lang="da-DK"/>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67BFD3A-E21F-4132-9B52-48020257571C}" type="slidenum">
              <a:rPr lang="da-DK" smtClean="0"/>
              <a:t>‹nr.›</a:t>
            </a:fld>
            <a:endParaRPr lang="da-DK"/>
          </a:p>
        </p:txBody>
      </p:sp>
    </p:spTree>
    <p:extLst>
      <p:ext uri="{BB962C8B-B14F-4D97-AF65-F5344CB8AC3E}">
        <p14:creationId xmlns:p14="http://schemas.microsoft.com/office/powerpoint/2010/main" val="4172569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1</a:t>
            </a:fld>
            <a:endParaRPr lang="da-DK"/>
          </a:p>
        </p:txBody>
      </p:sp>
    </p:spTree>
    <p:extLst>
      <p:ext uri="{BB962C8B-B14F-4D97-AF65-F5344CB8AC3E}">
        <p14:creationId xmlns:p14="http://schemas.microsoft.com/office/powerpoint/2010/main" val="1905061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3C642-D43B-7256-093E-DFCEFFB2C73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8CF7374-7586-24F5-4C32-2714629917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8FE4159C-C795-AE78-561D-A27D829FBBA8}"/>
              </a:ext>
            </a:extLst>
          </p:cNvPr>
          <p:cNvSpPr>
            <a:spLocks noGrp="1"/>
          </p:cNvSpPr>
          <p:nvPr>
            <p:ph type="body" idx="1"/>
          </p:nvPr>
        </p:nvSpPr>
        <p:spPr/>
        <p:txBody>
          <a:bodyPr/>
          <a:lstStyle/>
          <a:p>
            <a:endParaRPr lang="da-DK"/>
          </a:p>
        </p:txBody>
      </p:sp>
      <p:sp>
        <p:nvSpPr>
          <p:cNvPr id="4" name="Pladsholder til slidenummer 3">
            <a:extLst>
              <a:ext uri="{FF2B5EF4-FFF2-40B4-BE49-F238E27FC236}">
                <a16:creationId xmlns:a16="http://schemas.microsoft.com/office/drawing/2014/main" id="{E864E57A-F756-A01C-EEC5-DB9B0D4C149C}"/>
              </a:ext>
            </a:extLst>
          </p:cNvPr>
          <p:cNvSpPr>
            <a:spLocks noGrp="1"/>
          </p:cNvSpPr>
          <p:nvPr>
            <p:ph type="sldNum" sz="quarter" idx="5"/>
          </p:nvPr>
        </p:nvSpPr>
        <p:spPr/>
        <p:txBody>
          <a:bodyPr/>
          <a:lstStyle/>
          <a:p>
            <a:fld id="{71384C5E-DB72-46FC-BE7C-E3CC67CEF974}" type="slidenum">
              <a:rPr lang="da-DK" smtClean="0"/>
              <a:t>19</a:t>
            </a:fld>
            <a:endParaRPr lang="da-DK"/>
          </a:p>
        </p:txBody>
      </p:sp>
    </p:spTree>
    <p:extLst>
      <p:ext uri="{BB962C8B-B14F-4D97-AF65-F5344CB8AC3E}">
        <p14:creationId xmlns:p14="http://schemas.microsoft.com/office/powerpoint/2010/main" val="3377650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23D98-E40A-BDA5-1CC6-E148820E0BD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4460679-3A44-E0DC-AEBF-138984C8FE2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B4DE8E12-FEBB-5A2F-5559-D1C68003CF0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044CE164-F800-700E-60F9-53DAC4A2641F}"/>
              </a:ext>
            </a:extLst>
          </p:cNvPr>
          <p:cNvSpPr>
            <a:spLocks noGrp="1"/>
          </p:cNvSpPr>
          <p:nvPr>
            <p:ph type="sldNum" sz="quarter" idx="5"/>
          </p:nvPr>
        </p:nvSpPr>
        <p:spPr/>
        <p:txBody>
          <a:bodyPr/>
          <a:lstStyle/>
          <a:p>
            <a:fld id="{71384C5E-DB72-46FC-BE7C-E3CC67CEF974}" type="slidenum">
              <a:rPr lang="da-DK" smtClean="0"/>
              <a:t>20</a:t>
            </a:fld>
            <a:endParaRPr lang="da-DK"/>
          </a:p>
        </p:txBody>
      </p:sp>
    </p:spTree>
    <p:extLst>
      <p:ext uri="{BB962C8B-B14F-4D97-AF65-F5344CB8AC3E}">
        <p14:creationId xmlns:p14="http://schemas.microsoft.com/office/powerpoint/2010/main" val="987879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0C880-F894-1C82-4967-9BD3FC55E49A}"/>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9771A9A-1542-3D76-9D2A-7286E84B441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86F4C9D-A147-96BD-20A4-DFBAF84F084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3357B83-65C8-678A-A8B9-6E2E008A0D49}"/>
              </a:ext>
            </a:extLst>
          </p:cNvPr>
          <p:cNvSpPr>
            <a:spLocks noGrp="1"/>
          </p:cNvSpPr>
          <p:nvPr>
            <p:ph type="sldNum" sz="quarter" idx="5"/>
          </p:nvPr>
        </p:nvSpPr>
        <p:spPr/>
        <p:txBody>
          <a:bodyPr/>
          <a:lstStyle/>
          <a:p>
            <a:fld id="{F67BFD3A-E21F-4132-9B52-48020257571C}" type="slidenum">
              <a:rPr lang="da-DK" smtClean="0"/>
              <a:t>21</a:t>
            </a:fld>
            <a:endParaRPr lang="da-DK"/>
          </a:p>
        </p:txBody>
      </p:sp>
    </p:spTree>
    <p:extLst>
      <p:ext uri="{BB962C8B-B14F-4D97-AF65-F5344CB8AC3E}">
        <p14:creationId xmlns:p14="http://schemas.microsoft.com/office/powerpoint/2010/main" val="3414036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F9B47-D103-B644-18CC-35FF498E434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69CF8B8-BA05-BCC3-5C26-E85DF167BE2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80B630-9CAD-D76C-3456-6F1C686DDB7E}"/>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7267A0A6-EBB5-E432-9CB4-16A107B0B9AC}"/>
              </a:ext>
            </a:extLst>
          </p:cNvPr>
          <p:cNvSpPr>
            <a:spLocks noGrp="1"/>
          </p:cNvSpPr>
          <p:nvPr>
            <p:ph type="sldNum" sz="quarter" idx="5"/>
          </p:nvPr>
        </p:nvSpPr>
        <p:spPr/>
        <p:txBody>
          <a:bodyPr/>
          <a:lstStyle/>
          <a:p>
            <a:fld id="{71384C5E-DB72-46FC-BE7C-E3CC67CEF974}" type="slidenum">
              <a:rPr lang="da-DK" smtClean="0"/>
              <a:t>22</a:t>
            </a:fld>
            <a:endParaRPr lang="da-DK"/>
          </a:p>
        </p:txBody>
      </p:sp>
    </p:spTree>
    <p:extLst>
      <p:ext uri="{BB962C8B-B14F-4D97-AF65-F5344CB8AC3E}">
        <p14:creationId xmlns:p14="http://schemas.microsoft.com/office/powerpoint/2010/main" val="2703289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BC965-CC36-1E5F-F2AA-B70D6C8921D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3942C3A-E28A-BA3F-23BC-ABD066131D0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99E6E981-C4DE-1861-1E77-3AA62EE1D99F}"/>
              </a:ext>
            </a:extLst>
          </p:cNvPr>
          <p:cNvSpPr>
            <a:spLocks noGrp="1"/>
          </p:cNvSpPr>
          <p:nvPr>
            <p:ph type="body" idx="1"/>
          </p:nvPr>
        </p:nvSpPr>
        <p:spPr/>
        <p:txBody>
          <a:bodyPr/>
          <a:lstStyle/>
          <a:p>
            <a:r>
              <a:rPr lang="da-DK" dirty="0"/>
              <a:t>Vi har fået mange spørgsmål omkring feriedifference. </a:t>
            </a:r>
            <a:br>
              <a:rPr lang="da-DK" dirty="0"/>
            </a:br>
            <a:r>
              <a:rPr lang="da-DK" dirty="0"/>
              <a:t>Derfor har vi dette på som punkt i dag. </a:t>
            </a:r>
          </a:p>
        </p:txBody>
      </p:sp>
      <p:sp>
        <p:nvSpPr>
          <p:cNvPr id="4" name="Pladsholder til slidenummer 3">
            <a:extLst>
              <a:ext uri="{FF2B5EF4-FFF2-40B4-BE49-F238E27FC236}">
                <a16:creationId xmlns:a16="http://schemas.microsoft.com/office/drawing/2014/main" id="{5CC8393D-C014-8B43-2299-634E3FFA9672}"/>
              </a:ext>
            </a:extLst>
          </p:cNvPr>
          <p:cNvSpPr>
            <a:spLocks noGrp="1"/>
          </p:cNvSpPr>
          <p:nvPr>
            <p:ph type="sldNum" sz="quarter" idx="5"/>
          </p:nvPr>
        </p:nvSpPr>
        <p:spPr/>
        <p:txBody>
          <a:bodyPr/>
          <a:lstStyle/>
          <a:p>
            <a:fld id="{F67BFD3A-E21F-4132-9B52-48020257571C}" type="slidenum">
              <a:rPr lang="da-DK" smtClean="0"/>
              <a:t>23</a:t>
            </a:fld>
            <a:endParaRPr lang="da-DK"/>
          </a:p>
        </p:txBody>
      </p:sp>
    </p:spTree>
    <p:extLst>
      <p:ext uri="{BB962C8B-B14F-4D97-AF65-F5344CB8AC3E}">
        <p14:creationId xmlns:p14="http://schemas.microsoft.com/office/powerpoint/2010/main" val="19276462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3586C-A266-33F8-CB89-65EDEAFA3F1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21190ED-169E-0D3E-679B-66EC213EF24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5D06B32-E37C-902C-8601-3399B7F51E07}"/>
              </a:ext>
            </a:extLst>
          </p:cNvPr>
          <p:cNvSpPr>
            <a:spLocks noGrp="1"/>
          </p:cNvSpPr>
          <p:nvPr>
            <p:ph type="body" idx="1"/>
          </p:nvPr>
        </p:nvSpPr>
        <p:spPr/>
        <p:txBody>
          <a:bodyPr/>
          <a:lstStyle/>
          <a:p>
            <a:r>
              <a:rPr lang="da-DK" dirty="0"/>
              <a:t>Det forhøjet ferietillæg er ekstra feriepenge som fagforeningen har forhandlet hjem. Resten er fra ferieloven. </a:t>
            </a:r>
          </a:p>
          <a:p>
            <a:endParaRPr lang="da-DK" dirty="0"/>
          </a:p>
          <a:p>
            <a:r>
              <a:rPr lang="da-DK" dirty="0"/>
              <a:t>Den særlige feriegodtgørelse består af 2 dele, et ferietillæg på 1 procent og et forhøjet ferietillæg på 1,48 procent. Udbetalingen sker over 3 omgange. </a:t>
            </a:r>
          </a:p>
          <a:p>
            <a:endParaRPr lang="da-DK" dirty="0"/>
          </a:p>
          <a:p>
            <a:endParaRPr lang="da-DK" dirty="0"/>
          </a:p>
        </p:txBody>
      </p:sp>
      <p:sp>
        <p:nvSpPr>
          <p:cNvPr id="4" name="Pladsholder til slidenummer 3">
            <a:extLst>
              <a:ext uri="{FF2B5EF4-FFF2-40B4-BE49-F238E27FC236}">
                <a16:creationId xmlns:a16="http://schemas.microsoft.com/office/drawing/2014/main" id="{537FE664-1BBF-9DBE-9387-2002730B5319}"/>
              </a:ext>
            </a:extLst>
          </p:cNvPr>
          <p:cNvSpPr>
            <a:spLocks noGrp="1"/>
          </p:cNvSpPr>
          <p:nvPr>
            <p:ph type="sldNum" sz="quarter" idx="5"/>
          </p:nvPr>
        </p:nvSpPr>
        <p:spPr/>
        <p:txBody>
          <a:bodyPr/>
          <a:lstStyle/>
          <a:p>
            <a:fld id="{F67BFD3A-E21F-4132-9B52-48020257571C}" type="slidenum">
              <a:rPr lang="da-DK" smtClean="0"/>
              <a:t>24</a:t>
            </a:fld>
            <a:endParaRPr lang="da-DK"/>
          </a:p>
        </p:txBody>
      </p:sp>
    </p:spTree>
    <p:extLst>
      <p:ext uri="{BB962C8B-B14F-4D97-AF65-F5344CB8AC3E}">
        <p14:creationId xmlns:p14="http://schemas.microsoft.com/office/powerpoint/2010/main" val="566729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25</a:t>
            </a:fld>
            <a:endParaRPr lang="da-DK"/>
          </a:p>
        </p:txBody>
      </p:sp>
    </p:spTree>
    <p:extLst>
      <p:ext uri="{BB962C8B-B14F-4D97-AF65-F5344CB8AC3E}">
        <p14:creationId xmlns:p14="http://schemas.microsoft.com/office/powerpoint/2010/main" val="1758041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14. Frit valg </a:t>
            </a:r>
          </a:p>
          <a:p>
            <a:r>
              <a:rPr lang="da-DK" dirty="0"/>
              <a:t>Stk. 1 Den ansatte kan vælge mellem udbetaling eller pension for den del af pensionsbidraget, som overstiger 13,27% [O.24](Pr. 1. april 2025: 14,00 %)[O.24]. </a:t>
            </a:r>
          </a:p>
          <a:p>
            <a:endParaRPr lang="da-DK" dirty="0"/>
          </a:p>
          <a:p>
            <a:r>
              <a:rPr lang="da-DK" dirty="0"/>
              <a:t>Stk. 2 Ved udbetaling, betales beløbet månedsvis samtidig med lønnen, og der gælder følgende: a) Der ydes ikke særlig feriegodtgørelse af dette beløb. b) Beløbet er i aktuelt niveau og er ikke pensionsgivende. c) Beløbet indgår ikke ved beregning af overarbejds- og </a:t>
            </a:r>
            <a:r>
              <a:rPr lang="da-DK" dirty="0" err="1"/>
              <a:t>merarbejdsbetaling</a:t>
            </a:r>
            <a:r>
              <a:rPr lang="da-DK" dirty="0"/>
              <a:t>. Lønseddeltekst: Fritvalgstillæg </a:t>
            </a:r>
          </a:p>
          <a:p>
            <a:endParaRPr lang="da-DK" dirty="0"/>
          </a:p>
          <a:p>
            <a:r>
              <a:rPr lang="da-DK" dirty="0"/>
              <a:t>Stk. 3 Foretages intet aktivt tilvalg, ydes kontant udbetaling [O.24](Pr. 1. april 2025: Foretages intet aktivt tilvalg, ydes forhøjelse af pensionsbidraget)[O.24]. [O.24]For allerede ansatte vil udgangspunktet for </a:t>
            </a:r>
            <a:r>
              <a:rPr lang="da-DK" dirty="0" err="1"/>
              <a:t>fritvalg</a:t>
            </a:r>
            <a:r>
              <a:rPr lang="da-DK" dirty="0"/>
              <a:t> fra 1. januar 2026 være, at der ydes forhøjelse af pensionsbidraget, dog således, at medarbejderen inden 1. oktober 2025 kan give besked om, at der ønskes kontant udbetaling.[O.24] </a:t>
            </a:r>
          </a:p>
          <a:p>
            <a:endParaRPr lang="da-DK" dirty="0"/>
          </a:p>
          <a:p>
            <a:r>
              <a:rPr lang="da-DK" dirty="0"/>
              <a:t>Stk. 4 Nyansatte giver skriftlig besked om valg ved ansættelsen. Stk. 5 Hvis en ansat på et senere tidspunkt ønsker at ændre sit valg, kan den ansatte på eget initiativ meddele ansættelsesmyndigheden dette skriftligt. Ændringen kan gennemføres pr. 1. januar, og meddelelse herom skal gives senest den 1. oktober året før. Bemærkning: Ansættelsesmyndigheden kan inden for de givne rammer fastsætte procedurer for de ansattes valg.</a:t>
            </a:r>
          </a:p>
          <a:p>
            <a:endParaRPr lang="da-DK" dirty="0"/>
          </a:p>
        </p:txBody>
      </p:sp>
      <p:sp>
        <p:nvSpPr>
          <p:cNvPr id="4" name="Pladsholder til slidenummer 3"/>
          <p:cNvSpPr>
            <a:spLocks noGrp="1"/>
          </p:cNvSpPr>
          <p:nvPr>
            <p:ph type="sldNum" sz="quarter" idx="5"/>
          </p:nvPr>
        </p:nvSpPr>
        <p:spPr/>
        <p:txBody>
          <a:bodyPr/>
          <a:lstStyle/>
          <a:p>
            <a:fld id="{F67BFD3A-E21F-4132-9B52-48020257571C}" type="slidenum">
              <a:rPr lang="da-DK" smtClean="0"/>
              <a:t>26</a:t>
            </a:fld>
            <a:endParaRPr lang="da-DK"/>
          </a:p>
        </p:txBody>
      </p:sp>
    </p:spTree>
    <p:extLst>
      <p:ext uri="{BB962C8B-B14F-4D97-AF65-F5344CB8AC3E}">
        <p14:creationId xmlns:p14="http://schemas.microsoft.com/office/powerpoint/2010/main" val="1331200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F0ECF-F6FE-DA77-7D9A-5F1AF2316B1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DB91261-0C8A-CFE3-E554-B353EE17D10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4DE7201-5B22-AC59-AD19-2D24E392C6AC}"/>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5A584BF0-2E56-DDA8-0AA9-E42291BBE2F0}"/>
              </a:ext>
            </a:extLst>
          </p:cNvPr>
          <p:cNvSpPr>
            <a:spLocks noGrp="1"/>
          </p:cNvSpPr>
          <p:nvPr>
            <p:ph type="sldNum" sz="quarter" idx="5"/>
          </p:nvPr>
        </p:nvSpPr>
        <p:spPr/>
        <p:txBody>
          <a:bodyPr/>
          <a:lstStyle/>
          <a:p>
            <a:fld id="{F67BFD3A-E21F-4132-9B52-48020257571C}" type="slidenum">
              <a:rPr lang="da-DK" smtClean="0"/>
              <a:t>27</a:t>
            </a:fld>
            <a:endParaRPr lang="da-DK"/>
          </a:p>
        </p:txBody>
      </p:sp>
    </p:spTree>
    <p:extLst>
      <p:ext uri="{BB962C8B-B14F-4D97-AF65-F5344CB8AC3E}">
        <p14:creationId xmlns:p14="http://schemas.microsoft.com/office/powerpoint/2010/main" val="305267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798D-92B1-F3E4-B348-026B1F4438F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30922A2-F568-2E52-D6BE-C450A4F3CA76}"/>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0A69906D-4B5A-84F7-C15C-BA5DE19D9337}"/>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2D7C16C-6881-5C05-CC94-7684D9D3381B}"/>
              </a:ext>
            </a:extLst>
          </p:cNvPr>
          <p:cNvSpPr>
            <a:spLocks noGrp="1"/>
          </p:cNvSpPr>
          <p:nvPr>
            <p:ph type="sldNum" sz="quarter" idx="5"/>
          </p:nvPr>
        </p:nvSpPr>
        <p:spPr/>
        <p:txBody>
          <a:bodyPr/>
          <a:lstStyle/>
          <a:p>
            <a:fld id="{F67BFD3A-E21F-4132-9B52-48020257571C}" type="slidenum">
              <a:rPr lang="da-DK" smtClean="0"/>
              <a:t>28</a:t>
            </a:fld>
            <a:endParaRPr lang="da-DK"/>
          </a:p>
        </p:txBody>
      </p:sp>
    </p:spTree>
    <p:extLst>
      <p:ext uri="{BB962C8B-B14F-4D97-AF65-F5344CB8AC3E}">
        <p14:creationId xmlns:p14="http://schemas.microsoft.com/office/powerpoint/2010/main" val="34392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63239-C758-44C5-CC9D-E30F438610D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FDEBB35-7CFF-59DD-0AF9-16110E9C8E90}"/>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FCEEF67-CDBC-E17E-5CCD-91B48A8E1A8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22E53E1-8625-0593-8870-3D209585B73F}"/>
              </a:ext>
            </a:extLst>
          </p:cNvPr>
          <p:cNvSpPr>
            <a:spLocks noGrp="1"/>
          </p:cNvSpPr>
          <p:nvPr>
            <p:ph type="sldNum" sz="quarter" idx="5"/>
          </p:nvPr>
        </p:nvSpPr>
        <p:spPr/>
        <p:txBody>
          <a:bodyPr/>
          <a:lstStyle/>
          <a:p>
            <a:fld id="{71384C5E-DB72-46FC-BE7C-E3CC67CEF974}" type="slidenum">
              <a:rPr lang="da-DK" smtClean="0"/>
              <a:t>2</a:t>
            </a:fld>
            <a:endParaRPr lang="da-DK"/>
          </a:p>
        </p:txBody>
      </p:sp>
    </p:spTree>
    <p:extLst>
      <p:ext uri="{BB962C8B-B14F-4D97-AF65-F5344CB8AC3E}">
        <p14:creationId xmlns:p14="http://schemas.microsoft.com/office/powerpoint/2010/main" val="3724589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5BB807-57A3-3803-A3E7-CE40ADFEA0B4}"/>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09FAA66-06BA-202E-A6FF-9AC5EE4EA94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D5381DF-0522-EC96-D064-8E259C6E208B}"/>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997E6730-5466-DF8D-669C-56D108AFE961}"/>
              </a:ext>
            </a:extLst>
          </p:cNvPr>
          <p:cNvSpPr>
            <a:spLocks noGrp="1"/>
          </p:cNvSpPr>
          <p:nvPr>
            <p:ph type="sldNum" sz="quarter" idx="5"/>
          </p:nvPr>
        </p:nvSpPr>
        <p:spPr/>
        <p:txBody>
          <a:bodyPr/>
          <a:lstStyle/>
          <a:p>
            <a:fld id="{F67BFD3A-E21F-4132-9B52-48020257571C}" type="slidenum">
              <a:rPr lang="da-DK" smtClean="0"/>
              <a:t>29</a:t>
            </a:fld>
            <a:endParaRPr lang="da-DK"/>
          </a:p>
        </p:txBody>
      </p:sp>
    </p:spTree>
    <p:extLst>
      <p:ext uri="{BB962C8B-B14F-4D97-AF65-F5344CB8AC3E}">
        <p14:creationId xmlns:p14="http://schemas.microsoft.com/office/powerpoint/2010/main" val="2460539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67BFD3A-E21F-4132-9B52-48020257571C}" type="slidenum">
              <a:rPr lang="da-DK" smtClean="0"/>
              <a:t>30</a:t>
            </a:fld>
            <a:endParaRPr lang="da-DK"/>
          </a:p>
        </p:txBody>
      </p:sp>
    </p:spTree>
    <p:extLst>
      <p:ext uri="{BB962C8B-B14F-4D97-AF65-F5344CB8AC3E}">
        <p14:creationId xmlns:p14="http://schemas.microsoft.com/office/powerpoint/2010/main" val="37620959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67BFD3A-E21F-4132-9B52-48020257571C}" type="slidenum">
              <a:rPr lang="da-DK" smtClean="0"/>
              <a:t>31</a:t>
            </a:fld>
            <a:endParaRPr lang="da-DK"/>
          </a:p>
        </p:txBody>
      </p:sp>
    </p:spTree>
    <p:extLst>
      <p:ext uri="{BB962C8B-B14F-4D97-AF65-F5344CB8AC3E}">
        <p14:creationId xmlns:p14="http://schemas.microsoft.com/office/powerpoint/2010/main" val="2231509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67BFD3A-E21F-4132-9B52-48020257571C}" type="slidenum">
              <a:rPr lang="da-DK" smtClean="0"/>
              <a:t>33</a:t>
            </a:fld>
            <a:endParaRPr lang="da-DK"/>
          </a:p>
        </p:txBody>
      </p:sp>
    </p:spTree>
    <p:extLst>
      <p:ext uri="{BB962C8B-B14F-4D97-AF65-F5344CB8AC3E}">
        <p14:creationId xmlns:p14="http://schemas.microsoft.com/office/powerpoint/2010/main" val="128012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4C1B8-41F4-C407-A677-19FD7905859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CB09FA2B-AEB2-4358-2ED7-498F0199AF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42A8AB9-ABC8-C945-7524-DD6F0FB40533}"/>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18D43947-DEA6-8ECF-8887-C63D9C37ECC8}"/>
              </a:ext>
            </a:extLst>
          </p:cNvPr>
          <p:cNvSpPr>
            <a:spLocks noGrp="1"/>
          </p:cNvSpPr>
          <p:nvPr>
            <p:ph type="sldNum" sz="quarter" idx="5"/>
          </p:nvPr>
        </p:nvSpPr>
        <p:spPr/>
        <p:txBody>
          <a:bodyPr/>
          <a:lstStyle/>
          <a:p>
            <a:fld id="{71384C5E-DB72-46FC-BE7C-E3CC67CEF974}" type="slidenum">
              <a:rPr lang="da-DK" smtClean="0"/>
              <a:t>34</a:t>
            </a:fld>
            <a:endParaRPr lang="da-DK"/>
          </a:p>
        </p:txBody>
      </p:sp>
    </p:spTree>
    <p:extLst>
      <p:ext uri="{BB962C8B-B14F-4D97-AF65-F5344CB8AC3E}">
        <p14:creationId xmlns:p14="http://schemas.microsoft.com/office/powerpoint/2010/main" val="2246885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C86BFE-3CD2-A6E8-390E-D9F1F873F64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831E6DB8-0AAC-A1C5-BC42-327A3C3273A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AB8C7CA-3344-595E-D1FD-CBB528CD08EE}"/>
              </a:ext>
            </a:extLst>
          </p:cNvPr>
          <p:cNvSpPr>
            <a:spLocks noGrp="1"/>
          </p:cNvSpPr>
          <p:nvPr>
            <p:ph type="body" idx="1"/>
          </p:nvPr>
        </p:nvSpPr>
        <p:spPr/>
        <p:txBody>
          <a:bodyPr/>
          <a:lstStyle/>
          <a:p>
            <a:r>
              <a:rPr lang="da-DK" dirty="0"/>
              <a:t>Vi ved ikke andet, end det vi siger nu, (herunder, hvor mange pladser vi har og hvem der kan komme med) men nu kender I datoen. </a:t>
            </a:r>
          </a:p>
        </p:txBody>
      </p:sp>
      <p:sp>
        <p:nvSpPr>
          <p:cNvPr id="4" name="Pladsholder til slidenummer 3">
            <a:extLst>
              <a:ext uri="{FF2B5EF4-FFF2-40B4-BE49-F238E27FC236}">
                <a16:creationId xmlns:a16="http://schemas.microsoft.com/office/drawing/2014/main" id="{AB0C81E1-CBCF-79EE-EF1D-20A78EA2D8CE}"/>
              </a:ext>
            </a:extLst>
          </p:cNvPr>
          <p:cNvSpPr>
            <a:spLocks noGrp="1"/>
          </p:cNvSpPr>
          <p:nvPr>
            <p:ph type="sldNum" sz="quarter" idx="5"/>
          </p:nvPr>
        </p:nvSpPr>
        <p:spPr/>
        <p:txBody>
          <a:bodyPr/>
          <a:lstStyle/>
          <a:p>
            <a:fld id="{71384C5E-DB72-46FC-BE7C-E3CC67CEF974}" type="slidenum">
              <a:rPr lang="da-DK" smtClean="0"/>
              <a:t>35</a:t>
            </a:fld>
            <a:endParaRPr lang="da-DK"/>
          </a:p>
        </p:txBody>
      </p:sp>
    </p:spTree>
    <p:extLst>
      <p:ext uri="{BB962C8B-B14F-4D97-AF65-F5344CB8AC3E}">
        <p14:creationId xmlns:p14="http://schemas.microsoft.com/office/powerpoint/2010/main" val="2555566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F67BFD3A-E21F-4132-9B52-48020257571C}" type="slidenum">
              <a:rPr lang="da-DK" smtClean="0"/>
              <a:t>36</a:t>
            </a:fld>
            <a:endParaRPr lang="da-DK"/>
          </a:p>
        </p:txBody>
      </p:sp>
    </p:spTree>
    <p:extLst>
      <p:ext uri="{BB962C8B-B14F-4D97-AF65-F5344CB8AC3E}">
        <p14:creationId xmlns:p14="http://schemas.microsoft.com/office/powerpoint/2010/main" val="11724335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64E5EA0C-4E06-4D3F-B425-0382D8A6610F}" type="slidenum">
              <a:rPr lang="da-DK" smtClean="0"/>
              <a:t>37</a:t>
            </a:fld>
            <a:endParaRPr lang="da-DK"/>
          </a:p>
        </p:txBody>
      </p:sp>
    </p:spTree>
    <p:extLst>
      <p:ext uri="{BB962C8B-B14F-4D97-AF65-F5344CB8AC3E}">
        <p14:creationId xmlns:p14="http://schemas.microsoft.com/office/powerpoint/2010/main" val="272258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71384C5E-DB72-46FC-BE7C-E3CC67CEF974}" type="slidenum">
              <a:rPr lang="da-DK" smtClean="0"/>
              <a:t>3</a:t>
            </a:fld>
            <a:endParaRPr lang="da-DK"/>
          </a:p>
        </p:txBody>
      </p:sp>
    </p:spTree>
    <p:extLst>
      <p:ext uri="{BB962C8B-B14F-4D97-AF65-F5344CB8AC3E}">
        <p14:creationId xmlns:p14="http://schemas.microsoft.com/office/powerpoint/2010/main" val="274541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0A574-1039-1DA0-CBEB-8E949B54696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2CCCE2E3-A901-8485-EB3A-36D26CE558A2}"/>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53EE9238-DFE3-1047-4E21-BE605140AB02}"/>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AE578D76-2F9A-5F59-207A-67AC88C7927E}"/>
              </a:ext>
            </a:extLst>
          </p:cNvPr>
          <p:cNvSpPr>
            <a:spLocks noGrp="1"/>
          </p:cNvSpPr>
          <p:nvPr>
            <p:ph type="sldNum" sz="quarter" idx="5"/>
          </p:nvPr>
        </p:nvSpPr>
        <p:spPr/>
        <p:txBody>
          <a:bodyPr/>
          <a:lstStyle/>
          <a:p>
            <a:fld id="{71384C5E-DB72-46FC-BE7C-E3CC67CEF974}" type="slidenum">
              <a:rPr lang="da-DK" smtClean="0"/>
              <a:t>4</a:t>
            </a:fld>
            <a:endParaRPr lang="da-DK"/>
          </a:p>
        </p:txBody>
      </p:sp>
    </p:spTree>
    <p:extLst>
      <p:ext uri="{BB962C8B-B14F-4D97-AF65-F5344CB8AC3E}">
        <p14:creationId xmlns:p14="http://schemas.microsoft.com/office/powerpoint/2010/main" val="261722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67BFD3A-E21F-4132-9B52-48020257571C}" type="slidenum">
              <a:rPr lang="da-DK" smtClean="0"/>
              <a:t>7</a:t>
            </a:fld>
            <a:endParaRPr lang="da-DK"/>
          </a:p>
        </p:txBody>
      </p:sp>
    </p:spTree>
    <p:extLst>
      <p:ext uri="{BB962C8B-B14F-4D97-AF65-F5344CB8AC3E}">
        <p14:creationId xmlns:p14="http://schemas.microsoft.com/office/powerpoint/2010/main" val="1579508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F67BFD3A-E21F-4132-9B52-48020257571C}" type="slidenum">
              <a:rPr lang="da-DK" smtClean="0"/>
              <a:t>8</a:t>
            </a:fld>
            <a:endParaRPr lang="da-DK"/>
          </a:p>
        </p:txBody>
      </p:sp>
    </p:spTree>
    <p:extLst>
      <p:ext uri="{BB962C8B-B14F-4D97-AF65-F5344CB8AC3E}">
        <p14:creationId xmlns:p14="http://schemas.microsoft.com/office/powerpoint/2010/main" val="729398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0B57-6709-CE8E-53CA-4D86E0B6D6E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D9C2641D-A2CB-F44A-057F-B3D8C3F67659}"/>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28D92391-4E14-2ADE-B95D-AFE6B1015F14}"/>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8473D50-26DC-E78B-7A3E-C0EF8209CC6D}"/>
              </a:ext>
            </a:extLst>
          </p:cNvPr>
          <p:cNvSpPr>
            <a:spLocks noGrp="1"/>
          </p:cNvSpPr>
          <p:nvPr>
            <p:ph type="sldNum" sz="quarter" idx="5"/>
          </p:nvPr>
        </p:nvSpPr>
        <p:spPr/>
        <p:txBody>
          <a:bodyPr/>
          <a:lstStyle/>
          <a:p>
            <a:fld id="{71384C5E-DB72-46FC-BE7C-E3CC67CEF974}" type="slidenum">
              <a:rPr lang="da-DK" smtClean="0"/>
              <a:t>16</a:t>
            </a:fld>
            <a:endParaRPr lang="da-DK"/>
          </a:p>
        </p:txBody>
      </p:sp>
    </p:spTree>
    <p:extLst>
      <p:ext uri="{BB962C8B-B14F-4D97-AF65-F5344CB8AC3E}">
        <p14:creationId xmlns:p14="http://schemas.microsoft.com/office/powerpoint/2010/main" val="36197572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5F018-866A-AFDD-D00D-98CAE0643085}"/>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4FF4A2CD-6E9C-94F8-05DF-E46E9DF7FF23}"/>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04FBDA2-661C-D4E3-20BE-CD0C74C46C4D}"/>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20748E20-9246-D913-FD28-E969A2184C7D}"/>
              </a:ext>
            </a:extLst>
          </p:cNvPr>
          <p:cNvSpPr>
            <a:spLocks noGrp="1"/>
          </p:cNvSpPr>
          <p:nvPr>
            <p:ph type="sldNum" sz="quarter" idx="5"/>
          </p:nvPr>
        </p:nvSpPr>
        <p:spPr/>
        <p:txBody>
          <a:bodyPr/>
          <a:lstStyle/>
          <a:p>
            <a:fld id="{F67BFD3A-E21F-4132-9B52-48020257571C}" type="slidenum">
              <a:rPr lang="da-DK" smtClean="0"/>
              <a:t>17</a:t>
            </a:fld>
            <a:endParaRPr lang="da-DK"/>
          </a:p>
        </p:txBody>
      </p:sp>
    </p:spTree>
    <p:extLst>
      <p:ext uri="{BB962C8B-B14F-4D97-AF65-F5344CB8AC3E}">
        <p14:creationId xmlns:p14="http://schemas.microsoft.com/office/powerpoint/2010/main" val="25499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F399A-94FD-5284-5BE7-6F050765C8C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739FCE9A-482E-E270-D474-B6007AE7E4F7}"/>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F922F42-6644-DF88-C241-7FE1C043B3A8}"/>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64ED1049-3EE5-1659-5B2F-26955C5A337F}"/>
              </a:ext>
            </a:extLst>
          </p:cNvPr>
          <p:cNvSpPr>
            <a:spLocks noGrp="1"/>
          </p:cNvSpPr>
          <p:nvPr>
            <p:ph type="sldNum" sz="quarter" idx="5"/>
          </p:nvPr>
        </p:nvSpPr>
        <p:spPr/>
        <p:txBody>
          <a:bodyPr/>
          <a:lstStyle/>
          <a:p>
            <a:fld id="{71384C5E-DB72-46FC-BE7C-E3CC67CEF974}" type="slidenum">
              <a:rPr lang="da-DK" smtClean="0"/>
              <a:t>18</a:t>
            </a:fld>
            <a:endParaRPr lang="da-DK"/>
          </a:p>
        </p:txBody>
      </p:sp>
    </p:spTree>
    <p:extLst>
      <p:ext uri="{BB962C8B-B14F-4D97-AF65-F5344CB8AC3E}">
        <p14:creationId xmlns:p14="http://schemas.microsoft.com/office/powerpoint/2010/main" val="132682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B87567-5196-6BC5-948C-6FA426A76B8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087C4F-4AA2-4719-AACE-5942AE73DEF9}"/>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EAD9975-022C-52B2-08CD-467224B1F7C4}"/>
              </a:ext>
            </a:extLst>
          </p:cNvPr>
          <p:cNvSpPr>
            <a:spLocks noGrp="1"/>
          </p:cNvSpPr>
          <p:nvPr>
            <p:ph type="dt" sz="half" idx="10"/>
          </p:nvPr>
        </p:nvSpPr>
        <p:spPr/>
        <p:txBody>
          <a:bodyPr/>
          <a:lstStyle/>
          <a:p>
            <a:fld id="{B6103E2C-454C-473C-8ED8-DD549594B372}" type="datetimeFigureOut">
              <a:rPr lang="da-DK" smtClean="0"/>
              <a:t>10-06-2025</a:t>
            </a:fld>
            <a:endParaRPr lang="da-DK"/>
          </a:p>
        </p:txBody>
      </p:sp>
      <p:sp>
        <p:nvSpPr>
          <p:cNvPr id="5" name="Pladsholder til sidefod 4">
            <a:extLst>
              <a:ext uri="{FF2B5EF4-FFF2-40B4-BE49-F238E27FC236}">
                <a16:creationId xmlns:a16="http://schemas.microsoft.com/office/drawing/2014/main" id="{56DDA8CA-72B6-563D-B180-EA4FCCFFB64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EBCA7FA-C0CE-C74C-711F-AA45FD42045B}"/>
              </a:ext>
            </a:extLst>
          </p:cNvPr>
          <p:cNvSpPr>
            <a:spLocks noGrp="1"/>
          </p:cNvSpPr>
          <p:nvPr>
            <p:ph type="sldNum" sz="quarter" idx="12"/>
          </p:nvPr>
        </p:nvSpPr>
        <p:spPr/>
        <p:txBody>
          <a:bodyPr/>
          <a:lstStyle/>
          <a:p>
            <a:fld id="{DA7678AB-0710-47C5-888C-EBFBD7B5C6E7}" type="slidenum">
              <a:rPr lang="da-DK" smtClean="0"/>
              <a:t>‹nr.›</a:t>
            </a:fld>
            <a:endParaRPr lang="da-DK"/>
          </a:p>
        </p:txBody>
      </p:sp>
    </p:spTree>
    <p:extLst>
      <p:ext uri="{BB962C8B-B14F-4D97-AF65-F5344CB8AC3E}">
        <p14:creationId xmlns:p14="http://schemas.microsoft.com/office/powerpoint/2010/main" val="26159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1C81D9AC-0E59-E061-9BC9-2017474877BC}"/>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3" name="Pladsholder til sidefod 2">
            <a:extLst>
              <a:ext uri="{FF2B5EF4-FFF2-40B4-BE49-F238E27FC236}">
                <a16:creationId xmlns:a16="http://schemas.microsoft.com/office/drawing/2014/main" id="{74720FD8-2D97-5B1B-D4F7-0D2C8F68B8FE}"/>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967EE98F-1AA3-5E30-66DF-620BABB7DEFF}"/>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95056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8B3F31-4902-BB1C-D9D0-A024D8F7081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97B6702-5B43-F85D-81E6-DC6267D1AC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EA6F3E1-42D4-3E1D-30A7-98A3009BD9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CF4076B-3EB0-9E5D-4168-8891F24D1F00}"/>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6" name="Pladsholder til sidefod 5">
            <a:extLst>
              <a:ext uri="{FF2B5EF4-FFF2-40B4-BE49-F238E27FC236}">
                <a16:creationId xmlns:a16="http://schemas.microsoft.com/office/drawing/2014/main" id="{758B0ACB-AA23-0CC2-DFCB-6CC05E4F603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A8FFFD2-D0FF-D094-D717-3C68B864D14F}"/>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465197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06AB74-22DB-CC7F-185E-5B1B0179A10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FAD86A9-FE74-57A4-90EC-6412ED71B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DA0189-6100-6801-3A7E-96BE83071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0D06429-7513-ADDD-FE78-79E4854DB741}"/>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6" name="Pladsholder til sidefod 5">
            <a:extLst>
              <a:ext uri="{FF2B5EF4-FFF2-40B4-BE49-F238E27FC236}">
                <a16:creationId xmlns:a16="http://schemas.microsoft.com/office/drawing/2014/main" id="{4374CDE7-3ECD-016F-A9AA-7F86543E242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50ADC50D-FBA5-4E49-E391-4DC0E35E1A4F}"/>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602370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52830-85DF-5943-07A4-FF85A1CA5E56}"/>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E52D742-9288-732A-A8D6-F5465C1A105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9E6A8C2-51B4-6886-9C8B-2ABA2943CAC9}"/>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5" name="Pladsholder til sidefod 4">
            <a:extLst>
              <a:ext uri="{FF2B5EF4-FFF2-40B4-BE49-F238E27FC236}">
                <a16:creationId xmlns:a16="http://schemas.microsoft.com/office/drawing/2014/main" id="{C7B32A24-21F7-1D38-DAB6-656C33F77CB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D82E0FB-23E4-9BF0-DE46-3810D7228836}"/>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630904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5FC62736-08AA-8BF5-8A7D-690754CA5993}"/>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0869A053-BA10-74EC-5F11-86B603BD13D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D4CD8E6-5356-6D73-CC77-600D4710718F}"/>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5" name="Pladsholder til sidefod 4">
            <a:extLst>
              <a:ext uri="{FF2B5EF4-FFF2-40B4-BE49-F238E27FC236}">
                <a16:creationId xmlns:a16="http://schemas.microsoft.com/office/drawing/2014/main" id="{1618A0B7-3A49-A1CE-14B2-E90B339DB1E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72DFCF7-08C4-00EE-585E-041D6F212A79}"/>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419239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7C7655-AF95-EB38-CA96-5E12289B6A0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B0201CC-9F5F-8EF8-5C6A-34586A104F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694B4DE-AE73-1C10-926E-C74169CB9E58}"/>
              </a:ext>
            </a:extLst>
          </p:cNvPr>
          <p:cNvSpPr>
            <a:spLocks noGrp="1"/>
          </p:cNvSpPr>
          <p:nvPr>
            <p:ph type="dt" sz="half" idx="10"/>
          </p:nvPr>
        </p:nvSpPr>
        <p:spPr/>
        <p:txBody>
          <a:bodyPr/>
          <a:lstStyle/>
          <a:p>
            <a:fld id="{B6103E2C-454C-473C-8ED8-DD549594B372}" type="datetimeFigureOut">
              <a:rPr lang="da-DK" smtClean="0"/>
              <a:t>10-06-2025</a:t>
            </a:fld>
            <a:endParaRPr lang="da-DK"/>
          </a:p>
        </p:txBody>
      </p:sp>
      <p:sp>
        <p:nvSpPr>
          <p:cNvPr id="5" name="Pladsholder til sidefod 4">
            <a:extLst>
              <a:ext uri="{FF2B5EF4-FFF2-40B4-BE49-F238E27FC236}">
                <a16:creationId xmlns:a16="http://schemas.microsoft.com/office/drawing/2014/main" id="{39D32FC8-579D-934E-DC70-FBDA50C2138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9D81A94-7911-D9A6-58BF-B01AECC301B7}"/>
              </a:ext>
            </a:extLst>
          </p:cNvPr>
          <p:cNvSpPr>
            <a:spLocks noGrp="1"/>
          </p:cNvSpPr>
          <p:nvPr>
            <p:ph type="sldNum" sz="quarter" idx="12"/>
          </p:nvPr>
        </p:nvSpPr>
        <p:spPr/>
        <p:txBody>
          <a:bodyPr/>
          <a:lstStyle/>
          <a:p>
            <a:fld id="{DA7678AB-0710-47C5-888C-EBFBD7B5C6E7}" type="slidenum">
              <a:rPr lang="da-DK" smtClean="0"/>
              <a:t>‹nr.›</a:t>
            </a:fld>
            <a:endParaRPr lang="da-DK"/>
          </a:p>
        </p:txBody>
      </p:sp>
    </p:spTree>
    <p:extLst>
      <p:ext uri="{BB962C8B-B14F-4D97-AF65-F5344CB8AC3E}">
        <p14:creationId xmlns:p14="http://schemas.microsoft.com/office/powerpoint/2010/main" val="531149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E2611-F574-1037-C96D-6E74D42E080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8C9A18-E3FC-4443-E0CF-8472311EED87}"/>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84A8457-10E4-F1B4-9016-B7E3FCFBEC9C}"/>
              </a:ext>
            </a:extLst>
          </p:cNvPr>
          <p:cNvSpPr>
            <a:spLocks noGrp="1"/>
          </p:cNvSpPr>
          <p:nvPr>
            <p:ph type="dt" sz="half" idx="10"/>
          </p:nvPr>
        </p:nvSpPr>
        <p:spPr/>
        <p:txBody>
          <a:bodyPr/>
          <a:lstStyle/>
          <a:p>
            <a:fld id="{6BAAA950-5003-4F41-86F3-2AADAA930CCA}" type="datetimeFigureOut">
              <a:rPr lang="da-DK" smtClean="0"/>
              <a:t>10-06-2025</a:t>
            </a:fld>
            <a:endParaRPr lang="da-DK"/>
          </a:p>
        </p:txBody>
      </p:sp>
      <p:sp>
        <p:nvSpPr>
          <p:cNvPr id="5" name="Pladsholder til sidefod 4">
            <a:extLst>
              <a:ext uri="{FF2B5EF4-FFF2-40B4-BE49-F238E27FC236}">
                <a16:creationId xmlns:a16="http://schemas.microsoft.com/office/drawing/2014/main" id="{8779A4AF-0C79-58B9-27A6-5635DF42AC0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1F6BF0-41AF-8B29-BC17-CF9FF8B9CB61}"/>
              </a:ext>
            </a:extLst>
          </p:cNvPr>
          <p:cNvSpPr>
            <a:spLocks noGrp="1"/>
          </p:cNvSpPr>
          <p:nvPr>
            <p:ph type="sldNum" sz="quarter" idx="12"/>
          </p:nvPr>
        </p:nvSpPr>
        <p:spPr/>
        <p:txBody>
          <a:bodyPr/>
          <a:lstStyle/>
          <a:p>
            <a:fld id="{67AC4C16-6C94-4145-BBCE-AB885812C0EA}" type="slidenum">
              <a:rPr lang="da-DK" smtClean="0"/>
              <a:t>‹nr.›</a:t>
            </a:fld>
            <a:endParaRPr lang="da-DK"/>
          </a:p>
        </p:txBody>
      </p:sp>
    </p:spTree>
    <p:extLst>
      <p:ext uri="{BB962C8B-B14F-4D97-AF65-F5344CB8AC3E}">
        <p14:creationId xmlns:p14="http://schemas.microsoft.com/office/powerpoint/2010/main" val="406223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8219A-60E9-F73B-5D6E-73235B76631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3EDA164-6199-FCE2-70A4-A01DA0690F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0E968501-D8FB-8C4B-ED7D-2151D3A3B364}"/>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5" name="Pladsholder til sidefod 4">
            <a:extLst>
              <a:ext uri="{FF2B5EF4-FFF2-40B4-BE49-F238E27FC236}">
                <a16:creationId xmlns:a16="http://schemas.microsoft.com/office/drawing/2014/main" id="{575A0B5D-FFBF-5657-B1D5-2AA011254F2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1FC65F5-A7A6-2408-871D-B6E3B2E29181}"/>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88158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2E1438-1CD6-52D5-74F1-BDDCE56929E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8A46FFF-5692-AD58-47FE-EEDCA44C613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94FBE36-A5E8-18D4-206E-CD129CA4C286}"/>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5" name="Pladsholder til sidefod 4">
            <a:extLst>
              <a:ext uri="{FF2B5EF4-FFF2-40B4-BE49-F238E27FC236}">
                <a16:creationId xmlns:a16="http://schemas.microsoft.com/office/drawing/2014/main" id="{57F116D0-6E0B-7951-73FE-EDDA0D60AED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2FF02C5-4DE1-F6ED-C6C6-4A29B18EB850}"/>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984873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803F2F-DB88-377B-4EB2-78EF6C49D82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E38E8D0-9803-E756-6E4B-8A22BB692D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3946DD1B-94EE-9F83-0350-FDE5C7C155CB}"/>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5" name="Pladsholder til sidefod 4">
            <a:extLst>
              <a:ext uri="{FF2B5EF4-FFF2-40B4-BE49-F238E27FC236}">
                <a16:creationId xmlns:a16="http://schemas.microsoft.com/office/drawing/2014/main" id="{1A61FDB8-420B-694B-BCF2-36124C9C0032}"/>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C94A495-411E-C3E5-D056-3AAEAF946260}"/>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024212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629F94-4337-960F-AF72-B397EA85E82C}"/>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F9E00C6-B4DF-8861-8DE3-94482FBBBD99}"/>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269BAF3F-E56F-A0A7-A04C-A76045BA36F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4FD3C0FF-FAF5-8C16-9680-10B1526C4E06}"/>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6" name="Pladsholder til sidefod 5">
            <a:extLst>
              <a:ext uri="{FF2B5EF4-FFF2-40B4-BE49-F238E27FC236}">
                <a16:creationId xmlns:a16="http://schemas.microsoft.com/office/drawing/2014/main" id="{C7EB12A9-E478-D954-12F8-F7C584D72198}"/>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670FBC1-EC04-AAD9-C3F7-E59FBE722312}"/>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084928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B9E4B-E36A-D168-2A49-8DCBB96BCA8B}"/>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A493179-AB3B-FD35-22A8-D7C521B8E1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072291AD-5985-194E-503D-C8BA09DD9AB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593C5D7-3B7D-DF57-C31B-E202F720E1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8DF9C276-C369-1184-02CC-270B519E5B24}"/>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7E962034-5FEC-F34A-1FE0-FB2AECD42301}"/>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8" name="Pladsholder til sidefod 7">
            <a:extLst>
              <a:ext uri="{FF2B5EF4-FFF2-40B4-BE49-F238E27FC236}">
                <a16:creationId xmlns:a16="http://schemas.microsoft.com/office/drawing/2014/main" id="{03951A17-489D-85FA-0F65-6276EC0B9F3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8A5F830-3C02-CE85-7342-3FD92ADB90FB}"/>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514016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1D61B3-2923-0B3A-0FCB-194FD7B2A98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094820A3-00E6-4007-22AB-F52C25FC9697}"/>
              </a:ext>
            </a:extLst>
          </p:cNvPr>
          <p:cNvSpPr>
            <a:spLocks noGrp="1"/>
          </p:cNvSpPr>
          <p:nvPr>
            <p:ph type="dt" sz="half" idx="10"/>
          </p:nvPr>
        </p:nvSpPr>
        <p:spPr/>
        <p:txBody>
          <a:bodyPr/>
          <a:lstStyle/>
          <a:p>
            <a:fld id="{A1C56810-A8A1-44DA-B485-60F9D04D811D}" type="datetimeFigureOut">
              <a:rPr lang="da-DK" smtClean="0"/>
              <a:t>10-06-2025</a:t>
            </a:fld>
            <a:endParaRPr lang="da-DK"/>
          </a:p>
        </p:txBody>
      </p:sp>
      <p:sp>
        <p:nvSpPr>
          <p:cNvPr id="4" name="Pladsholder til sidefod 3">
            <a:extLst>
              <a:ext uri="{FF2B5EF4-FFF2-40B4-BE49-F238E27FC236}">
                <a16:creationId xmlns:a16="http://schemas.microsoft.com/office/drawing/2014/main" id="{930AB9D8-76C7-7817-6E03-8E8BD6EB75D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5B95BCA8-5C81-F19D-4FBA-AE56FB541277}"/>
              </a:ext>
            </a:extLst>
          </p:cNvPr>
          <p:cNvSpPr>
            <a:spLocks noGrp="1"/>
          </p:cNvSpPr>
          <p:nvPr>
            <p:ph type="sldNum" sz="quarter" idx="12"/>
          </p:nvPr>
        </p:nvSpPr>
        <p:spPr/>
        <p:txBody>
          <a:bodyPr/>
          <a:lstStyle/>
          <a:p>
            <a:fld id="{F780917E-C0F7-4E13-B0FC-37F0BFA9CA63}" type="slidenum">
              <a:rPr lang="da-DK" smtClean="0"/>
              <a:t>‹nr.›</a:t>
            </a:fld>
            <a:endParaRPr lang="da-DK"/>
          </a:p>
        </p:txBody>
      </p:sp>
    </p:spTree>
    <p:extLst>
      <p:ext uri="{BB962C8B-B14F-4D97-AF65-F5344CB8AC3E}">
        <p14:creationId xmlns:p14="http://schemas.microsoft.com/office/powerpoint/2010/main" val="30901283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87E4031-56C7-BF17-5D04-91DF084996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95C3CE4-A792-96C3-7857-D06909FDE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518001E-5674-A6FA-D441-70113CD2FC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103E2C-454C-473C-8ED8-DD549594B372}" type="datetimeFigureOut">
              <a:rPr lang="da-DK" smtClean="0"/>
              <a:t>10-06-2025</a:t>
            </a:fld>
            <a:endParaRPr lang="da-DK"/>
          </a:p>
        </p:txBody>
      </p:sp>
      <p:sp>
        <p:nvSpPr>
          <p:cNvPr id="5" name="Pladsholder til sidefod 4">
            <a:extLst>
              <a:ext uri="{FF2B5EF4-FFF2-40B4-BE49-F238E27FC236}">
                <a16:creationId xmlns:a16="http://schemas.microsoft.com/office/drawing/2014/main" id="{470C1AB2-7917-3244-86C7-603C01B802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8E4B6D5E-1509-ECFF-7626-361A9BD56B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A7678AB-0710-47C5-888C-EBFBD7B5C6E7}" type="slidenum">
              <a:rPr lang="da-DK" smtClean="0"/>
              <a:t>‹nr.›</a:t>
            </a:fld>
            <a:endParaRPr lang="da-DK"/>
          </a:p>
        </p:txBody>
      </p:sp>
    </p:spTree>
    <p:extLst>
      <p:ext uri="{BB962C8B-B14F-4D97-AF65-F5344CB8AC3E}">
        <p14:creationId xmlns:p14="http://schemas.microsoft.com/office/powerpoint/2010/main" val="632831247"/>
      </p:ext>
    </p:extLst>
  </p:cSld>
  <p:clrMap bg1="lt1" tx1="dk1" bg2="lt2" tx2="dk2" accent1="accent1" accent2="accent2" accent3="accent3" accent4="accent4" accent5="accent5" accent6="accent6" hlink="hlink" folHlink="folHlink"/>
  <p:sldLayoutIdLst>
    <p:sldLayoutId id="2147483684" r:id="rId1"/>
    <p:sldLayoutId id="214748368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CFDC7BB-A548-4564-7F3E-DA4C80F8ED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B3F48CF-6D44-CD0F-C7E3-C6AA56FEE9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62F4BC-2F4F-C2F9-86E8-A99DFF7D0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BAAA950-5003-4F41-86F3-2AADAA930CCA}" type="datetimeFigureOut">
              <a:rPr lang="da-DK" smtClean="0"/>
              <a:t>10-06-2025</a:t>
            </a:fld>
            <a:endParaRPr lang="da-DK"/>
          </a:p>
        </p:txBody>
      </p:sp>
      <p:sp>
        <p:nvSpPr>
          <p:cNvPr id="5" name="Pladsholder til sidefod 4">
            <a:extLst>
              <a:ext uri="{FF2B5EF4-FFF2-40B4-BE49-F238E27FC236}">
                <a16:creationId xmlns:a16="http://schemas.microsoft.com/office/drawing/2014/main" id="{C66038A2-4C1B-E93B-C5CA-1A0BD4A554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0D9E39BD-82EB-0BAE-4BF3-CF3F724DD7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C4C16-6C94-4145-BBCE-AB885812C0EA}" type="slidenum">
              <a:rPr lang="da-DK" smtClean="0"/>
              <a:t>‹nr.›</a:t>
            </a:fld>
            <a:endParaRPr lang="da-DK"/>
          </a:p>
        </p:txBody>
      </p:sp>
    </p:spTree>
    <p:extLst>
      <p:ext uri="{BB962C8B-B14F-4D97-AF65-F5344CB8AC3E}">
        <p14:creationId xmlns:p14="http://schemas.microsoft.com/office/powerpoint/2010/main" val="3577440365"/>
      </p:ext>
    </p:extLst>
  </p:cSld>
  <p:clrMap bg1="lt1" tx1="dk1" bg2="lt2" tx2="dk2" accent1="accent1" accent2="accent2" accent3="accent3" accent4="accent4" accent5="accent5" accent6="accent6" hlink="hlink" folHlink="folHlink"/>
  <p:sldLayoutIdLst>
    <p:sldLayoutId id="214748368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FCEF102-103F-4F26-B301-62EFA04F68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4DA9E06-50C1-47CC-A18C-542D7418E1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E96DAFA-99AB-51AD-7C1B-17C502DA06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1C56810-A8A1-44DA-B485-60F9D04D811D}" type="datetimeFigureOut">
              <a:rPr lang="da-DK" smtClean="0"/>
              <a:t>10-06-2025</a:t>
            </a:fld>
            <a:endParaRPr lang="da-DK"/>
          </a:p>
        </p:txBody>
      </p:sp>
      <p:sp>
        <p:nvSpPr>
          <p:cNvPr id="5" name="Pladsholder til sidefod 4">
            <a:extLst>
              <a:ext uri="{FF2B5EF4-FFF2-40B4-BE49-F238E27FC236}">
                <a16:creationId xmlns:a16="http://schemas.microsoft.com/office/drawing/2014/main" id="{74ED02C3-F94A-5466-4CD7-B2BCCAE73C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B20C6722-2D09-649D-0608-321A408EC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80917E-C0F7-4E13-B0FC-37F0BFA9CA63}" type="slidenum">
              <a:rPr lang="da-DK" smtClean="0"/>
              <a:t>‹nr.›</a:t>
            </a:fld>
            <a:endParaRPr lang="da-DK"/>
          </a:p>
        </p:txBody>
      </p:sp>
    </p:spTree>
    <p:extLst>
      <p:ext uri="{BB962C8B-B14F-4D97-AF65-F5344CB8AC3E}">
        <p14:creationId xmlns:p14="http://schemas.microsoft.com/office/powerpoint/2010/main" val="6740460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3.gif"/></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mailto:vibj@foa.dk" TargetMode="External"/><Relationship Id="rId7" Type="http://schemas.openxmlformats.org/officeDocument/2006/relationships/hyperlink" Target="mailto:maria@foa.dk" TargetMode="External"/><Relationship Id="rId12"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mailto:mitb@foa.dk" TargetMode="External"/><Relationship Id="rId11" Type="http://schemas.openxmlformats.org/officeDocument/2006/relationships/image" Target="../media/image5.jpeg"/><Relationship Id="rId5" Type="http://schemas.openxmlformats.org/officeDocument/2006/relationships/hyperlink" Target="mailto:mimo@foa.dk" TargetMode="External"/><Relationship Id="rId10" Type="http://schemas.openxmlformats.org/officeDocument/2006/relationships/image" Target="../media/image4.jpeg"/><Relationship Id="rId4" Type="http://schemas.openxmlformats.org/officeDocument/2006/relationships/hyperlink" Target="mailto:nami@foa.dk" TargetMode="External"/><Relationship Id="rId9"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hyperlink" Target="https://fiu.lo.dk/sso/Signon.ashx?SAMLRequest=lZHLasMwEEX3hf6D0D6WJTtOLOyE0GwCLZSkdNGdasmxqC0lHjnk8yvl0ZZCCt1q5p45oynmx65FB9WDtqbENIrxfHZ%2FV%2BwpXwyuMWu1HxQ4tFqWWEsq4lzKVGZZWqfvE5azdBJP62maCJlIyjB6vZKYJ6EVwKBWBpwwzj%2FFbDyK2YiyF8p4kvFxEmUsp2OWv2G09GO0Ee6UbpzbASek1kPU2kh%2BEABLNnprrIkENMfAfhYA%2BqBKXIsWFEZ%2BEwN8T0s89IZbARq4EZ0C7iq%2BWTw9ci%2FFd711trIt9msiVJwU%2B3P276Cfpvqgh2dXPafbTrWy09ugWJAz7Ax%2BsEbq0A7%2FhIe0zy8GqZWp1Nr%2FS6%2BrULuUfhRvmnw1XGjkFq4g36Lh8OTX5Wef&amp;SigAlg=http%3A%2F%2Fwww.w3.org%2F2000%2F09%2Fxmldsig%23rsa-sha1&amp;Signature=OZDcQ77GRvfO97h2EGb62dAbKx8WZP41MsDRYOtuCSzzwp21LB4aDNyY3dyqrMo9rP%2f%2ftsMKARo%2fG4uad1toW2EkF6q0PjmOYndhUEJ%2fDkndZqiA3a6f63ze5mcgZ7J3jlVN39m5uE30Z72v3nLIbQVvgPpEZxkAxN94duJBnyw%3d&amp;Coursenumber=9765250006&amp;ReturnUrl=https%3a%2f%2ftilmeldmig.dk%2fdefault.aspx%3f9765250006"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hyperlink" Target="https://www.foa.dk/raad-regler/tillidsvalgt/arrangementer-tillidsvalgte/webinarer-saadan-melder-du-dine-kolleger-ind-i-fo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jape@foa.dk"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hyperlink" Target="mailto:lfs@lfs.dk" TargetMode="External"/><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el 2">
            <a:extLst>
              <a:ext uri="{FF2B5EF4-FFF2-40B4-BE49-F238E27FC236}">
                <a16:creationId xmlns:a16="http://schemas.microsoft.com/office/drawing/2014/main" id="{15E442CC-FEBF-42B8-9276-8841B63D0155}"/>
              </a:ext>
            </a:extLst>
          </p:cNvPr>
          <p:cNvSpPr>
            <a:spLocks noGrp="1"/>
          </p:cNvSpPr>
          <p:nvPr>
            <p:ph type="subTitle" idx="1"/>
          </p:nvPr>
        </p:nvSpPr>
        <p:spPr>
          <a:xfrm>
            <a:off x="6095999" y="4286865"/>
            <a:ext cx="5295878" cy="1199535"/>
          </a:xfrm>
        </p:spPr>
        <p:txBody>
          <a:bodyPr anchor="t">
            <a:normAutofit/>
          </a:bodyPr>
          <a:lstStyle/>
          <a:p>
            <a:pPr algn="l"/>
            <a:r>
              <a:rPr lang="da-DK" sz="6000" b="1" dirty="0">
                <a:effectLst>
                  <a:outerShdw blurRad="38100" dist="38100" dir="2700000" algn="tl">
                    <a:srgbClr val="000000">
                      <a:alpha val="43137"/>
                    </a:srgbClr>
                  </a:outerShdw>
                </a:effectLst>
              </a:rPr>
              <a:t>Uge 23 – 2025</a:t>
            </a:r>
          </a:p>
        </p:txBody>
      </p:sp>
      <p:sp>
        <p:nvSpPr>
          <p:cNvPr id="8" name="Titel 1">
            <a:extLst>
              <a:ext uri="{FF2B5EF4-FFF2-40B4-BE49-F238E27FC236}">
                <a16:creationId xmlns:a16="http://schemas.microsoft.com/office/drawing/2014/main" id="{ED8D9A03-136B-A14E-71B8-FE978DF5AF5D}"/>
              </a:ext>
            </a:extLst>
          </p:cNvPr>
          <p:cNvSpPr txBox="1">
            <a:spLocks/>
          </p:cNvSpPr>
          <p:nvPr/>
        </p:nvSpPr>
        <p:spPr>
          <a:xfrm>
            <a:off x="5982879" y="1046375"/>
            <a:ext cx="5295878" cy="2486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a-DK" sz="8000" b="1" dirty="0">
                <a:effectLst>
                  <a:outerShdw blurRad="38100" dist="38100" dir="2700000" algn="tl">
                    <a:srgbClr val="000000">
                      <a:alpha val="43137"/>
                    </a:srgbClr>
                  </a:outerShdw>
                </a:effectLst>
              </a:rPr>
              <a:t>TR-møde Juni</a:t>
            </a:r>
          </a:p>
        </p:txBody>
      </p:sp>
      <p:pic>
        <p:nvPicPr>
          <p:cNvPr id="2" name="Billede 1">
            <a:extLst>
              <a:ext uri="{FF2B5EF4-FFF2-40B4-BE49-F238E27FC236}">
                <a16:creationId xmlns:a16="http://schemas.microsoft.com/office/drawing/2014/main" id="{DADA2BD9-1210-D1FE-F74B-EDA5321B109C}"/>
              </a:ext>
            </a:extLst>
          </p:cNvPr>
          <p:cNvPicPr>
            <a:picLocks noChangeAspect="1"/>
          </p:cNvPicPr>
          <p:nvPr/>
        </p:nvPicPr>
        <p:blipFill>
          <a:blip r:embed="rId3"/>
          <a:stretch>
            <a:fillRect/>
          </a:stretch>
        </p:blipFill>
        <p:spPr>
          <a:xfrm>
            <a:off x="571501" y="826803"/>
            <a:ext cx="4931080" cy="5071953"/>
          </a:xfrm>
          <a:prstGeom prst="rect">
            <a:avLst/>
          </a:prstGeom>
        </p:spPr>
      </p:pic>
    </p:spTree>
    <p:extLst>
      <p:ext uri="{BB962C8B-B14F-4D97-AF65-F5344CB8AC3E}">
        <p14:creationId xmlns:p14="http://schemas.microsoft.com/office/powerpoint/2010/main" val="3817024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29DF4C-3024-9283-5FAF-18C1DFEC0728}"/>
              </a:ext>
            </a:extLst>
          </p:cNvPr>
          <p:cNvSpPr>
            <a:spLocks noGrp="1"/>
          </p:cNvSpPr>
          <p:nvPr>
            <p:ph type="title"/>
          </p:nvPr>
        </p:nvSpPr>
        <p:spPr/>
        <p:txBody>
          <a:bodyPr/>
          <a:lstStyle/>
          <a:p>
            <a:pPr algn="ctr"/>
            <a:r>
              <a:rPr lang="da-DK" dirty="0"/>
              <a:t>Varsling </a:t>
            </a:r>
          </a:p>
        </p:txBody>
      </p:sp>
      <p:sp>
        <p:nvSpPr>
          <p:cNvPr id="3" name="Pladsholder til indhold 2">
            <a:extLst>
              <a:ext uri="{FF2B5EF4-FFF2-40B4-BE49-F238E27FC236}">
                <a16:creationId xmlns:a16="http://schemas.microsoft.com/office/drawing/2014/main" id="{268ED235-747F-A080-9251-C810BCCB35B4}"/>
              </a:ext>
            </a:extLst>
          </p:cNvPr>
          <p:cNvSpPr>
            <a:spLocks noGrp="1"/>
          </p:cNvSpPr>
          <p:nvPr>
            <p:ph idx="1"/>
          </p:nvPr>
        </p:nvSpPr>
        <p:spPr/>
        <p:txBody>
          <a:bodyPr/>
          <a:lstStyle/>
          <a:p>
            <a:pPr marL="0" indent="0" algn="ctr">
              <a:buNone/>
            </a:pPr>
            <a:r>
              <a:rPr lang="da-DK" dirty="0"/>
              <a:t>Hvis man ønsker at konvertere hele eller dele af sin seniorbonus til enten pension eller seniordage </a:t>
            </a:r>
          </a:p>
          <a:p>
            <a:pPr marL="0" indent="0" algn="ctr">
              <a:buNone/>
            </a:pPr>
            <a:endParaRPr lang="da-DK" dirty="0"/>
          </a:p>
          <a:p>
            <a:r>
              <a:rPr lang="da-DK" dirty="0"/>
              <a:t>Arbejdsgiver skal have besked senest 1. oktober året forinden retten til seniorbonus opnås </a:t>
            </a:r>
          </a:p>
          <a:p>
            <a:r>
              <a:rPr lang="da-DK" dirty="0"/>
              <a:t>Valget træffes for 1. år ad gangen. </a:t>
            </a:r>
          </a:p>
          <a:p>
            <a:r>
              <a:rPr lang="da-DK" dirty="0"/>
              <a:t>Træffes der ikke et valgt udbetales seniorbonus </a:t>
            </a:r>
          </a:p>
          <a:p>
            <a:r>
              <a:rPr lang="da-DK" dirty="0"/>
              <a:t>Seniorbonus udbetaltes i henhold til rammeaftalen først kommende lønudbetaling efter kalenderårets udløb</a:t>
            </a:r>
          </a:p>
        </p:txBody>
      </p:sp>
      <p:pic>
        <p:nvPicPr>
          <p:cNvPr id="4" name="Billede 3">
            <a:extLst>
              <a:ext uri="{FF2B5EF4-FFF2-40B4-BE49-F238E27FC236}">
                <a16:creationId xmlns:a16="http://schemas.microsoft.com/office/drawing/2014/main" id="{6B7CC264-B394-D327-D5D0-B5B4CEEF1EB6}"/>
              </a:ext>
            </a:extLst>
          </p:cNvPr>
          <p:cNvPicPr>
            <a:picLocks noChangeAspect="1"/>
          </p:cNvPicPr>
          <p:nvPr/>
        </p:nvPicPr>
        <p:blipFill>
          <a:blip r:embed="rId2"/>
          <a:stretch>
            <a:fillRect/>
          </a:stretch>
        </p:blipFill>
        <p:spPr>
          <a:xfrm>
            <a:off x="10674037" y="5375212"/>
            <a:ext cx="1359526" cy="1359526"/>
          </a:xfrm>
          <a:prstGeom prst="rect">
            <a:avLst/>
          </a:prstGeom>
        </p:spPr>
      </p:pic>
      <p:pic>
        <p:nvPicPr>
          <p:cNvPr id="1026" name="Picture 2" descr="FOA - VIL DU HAVE SENIORBONUS ELLER SENIORDAGE I 2025? 𝐎𝐁𝐒: 𝐍𝐘  𝐅𝐑𝐈𝐒𝐓 𝟏. 𝐃𝐄𝐂𝐄𝐌𝐁𝐄𝐑! Hvis du er social- og sundhedshjælper,  social- og sundhedsassistent, ansat i praksisnær udviklingsstilling eller  pædagog på en">
            <a:extLst>
              <a:ext uri="{FF2B5EF4-FFF2-40B4-BE49-F238E27FC236}">
                <a16:creationId xmlns:a16="http://schemas.microsoft.com/office/drawing/2014/main" id="{13E48263-F7E2-FD04-BB5E-1D72E8C4A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7" y="57750"/>
            <a:ext cx="1940312" cy="1940312"/>
          </a:xfrm>
          <a:prstGeom prst="irregularSeal1">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311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51ED6-2B20-51E9-BAEC-D1FC9EFAA49E}"/>
              </a:ext>
            </a:extLst>
          </p:cNvPr>
          <p:cNvSpPr>
            <a:spLocks noGrp="1"/>
          </p:cNvSpPr>
          <p:nvPr>
            <p:ph type="title"/>
          </p:nvPr>
        </p:nvSpPr>
        <p:spPr/>
        <p:txBody>
          <a:bodyPr/>
          <a:lstStyle/>
          <a:p>
            <a:pPr algn="ctr"/>
            <a:r>
              <a:rPr lang="da-DK" dirty="0"/>
              <a:t>Seniordage for pædagoger </a:t>
            </a:r>
          </a:p>
        </p:txBody>
      </p:sp>
      <p:sp>
        <p:nvSpPr>
          <p:cNvPr id="3" name="Pladsholder til indhold 2">
            <a:extLst>
              <a:ext uri="{FF2B5EF4-FFF2-40B4-BE49-F238E27FC236}">
                <a16:creationId xmlns:a16="http://schemas.microsoft.com/office/drawing/2014/main" id="{488700A8-0684-2A9B-73E9-6C88C8992893}"/>
              </a:ext>
            </a:extLst>
          </p:cNvPr>
          <p:cNvSpPr>
            <a:spLocks noGrp="1"/>
          </p:cNvSpPr>
          <p:nvPr>
            <p:ph idx="1"/>
          </p:nvPr>
        </p:nvSpPr>
        <p:spPr/>
        <p:txBody>
          <a:bodyPr>
            <a:normAutofit lnSpcReduction="10000"/>
          </a:bodyPr>
          <a:lstStyle/>
          <a:p>
            <a:r>
              <a:rPr lang="da-DK" dirty="0"/>
              <a:t>En seniordag udgør 0,47 % af medarbejderens sædvanlige pensionsgivende løn </a:t>
            </a:r>
          </a:p>
          <a:p>
            <a:r>
              <a:rPr lang="da-DK" dirty="0"/>
              <a:t>Seniordage kan afvikles som hele eller halve dage. Seniordage kan afvikles i timer såfremt der er indgået  aftale.</a:t>
            </a:r>
          </a:p>
          <a:p>
            <a:r>
              <a:rPr lang="da-DK" dirty="0"/>
              <a:t>Arbejdspladsen skal drøfte hvordan seniordage afvikles</a:t>
            </a:r>
          </a:p>
          <a:p>
            <a:r>
              <a:rPr lang="da-DK" dirty="0"/>
              <a:t>Medarbejderen skal tidligst muligt meddele ønske om afholdelse og arbejdsgiver skal imødekomme ønske, medmindre arbejdets udførelse hindrer dette.</a:t>
            </a:r>
          </a:p>
          <a:p>
            <a:r>
              <a:rPr lang="da-DK" dirty="0"/>
              <a:t>Ikke afholdte seniordage bortfalder (1.1- 31.12 ) med mindre de er aftalt overført.</a:t>
            </a:r>
          </a:p>
          <a:p>
            <a:endParaRPr lang="da-DK" dirty="0"/>
          </a:p>
          <a:p>
            <a:endParaRPr lang="da-DK" dirty="0"/>
          </a:p>
          <a:p>
            <a:endParaRPr lang="da-DK" dirty="0"/>
          </a:p>
        </p:txBody>
      </p:sp>
      <p:pic>
        <p:nvPicPr>
          <p:cNvPr id="4" name="Billede 3">
            <a:extLst>
              <a:ext uri="{FF2B5EF4-FFF2-40B4-BE49-F238E27FC236}">
                <a16:creationId xmlns:a16="http://schemas.microsoft.com/office/drawing/2014/main" id="{06F78892-2EB7-8A7E-F43C-A334D1EA8732}"/>
              </a:ext>
            </a:extLst>
          </p:cNvPr>
          <p:cNvPicPr>
            <a:picLocks noChangeAspect="1"/>
          </p:cNvPicPr>
          <p:nvPr/>
        </p:nvPicPr>
        <p:blipFill>
          <a:blip r:embed="rId2"/>
          <a:stretch>
            <a:fillRect/>
          </a:stretch>
        </p:blipFill>
        <p:spPr>
          <a:xfrm>
            <a:off x="10674037" y="5375212"/>
            <a:ext cx="1359526" cy="1359526"/>
          </a:xfrm>
          <a:prstGeom prst="rect">
            <a:avLst/>
          </a:prstGeom>
        </p:spPr>
      </p:pic>
      <p:pic>
        <p:nvPicPr>
          <p:cNvPr id="12290" name="Picture 2" descr="O que é day off e por que as empresas devem implementá-lo">
            <a:extLst>
              <a:ext uri="{FF2B5EF4-FFF2-40B4-BE49-F238E27FC236}">
                <a16:creationId xmlns:a16="http://schemas.microsoft.com/office/drawing/2014/main" id="{363A211B-CD9D-AF34-EF0D-38B19ECD80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0049" y="227806"/>
            <a:ext cx="2847975" cy="16002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259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ED1549-10FD-35B0-528E-768B9C099BC5}"/>
              </a:ext>
            </a:extLst>
          </p:cNvPr>
          <p:cNvSpPr>
            <a:spLocks noGrp="1"/>
          </p:cNvSpPr>
          <p:nvPr>
            <p:ph type="title"/>
          </p:nvPr>
        </p:nvSpPr>
        <p:spPr/>
        <p:txBody>
          <a:bodyPr>
            <a:normAutofit fontScale="90000"/>
          </a:bodyPr>
          <a:lstStyle/>
          <a:p>
            <a:pPr algn="ctr"/>
            <a:r>
              <a:rPr lang="da-DK" dirty="0"/>
              <a:t>Senior fritvalgsordning for pædagogmedhjælper og pædagogiske Assistenter</a:t>
            </a:r>
          </a:p>
        </p:txBody>
      </p:sp>
      <p:sp>
        <p:nvSpPr>
          <p:cNvPr id="3" name="Pladsholder til indhold 2">
            <a:extLst>
              <a:ext uri="{FF2B5EF4-FFF2-40B4-BE49-F238E27FC236}">
                <a16:creationId xmlns:a16="http://schemas.microsoft.com/office/drawing/2014/main" id="{CD2B87AF-D98E-DB3B-A01D-ECF598637465}"/>
              </a:ext>
            </a:extLst>
          </p:cNvPr>
          <p:cNvSpPr>
            <a:spLocks noGrp="1"/>
          </p:cNvSpPr>
          <p:nvPr>
            <p:ph idx="1"/>
          </p:nvPr>
        </p:nvSpPr>
        <p:spPr/>
        <p:txBody>
          <a:bodyPr/>
          <a:lstStyle/>
          <a:p>
            <a:endParaRPr lang="da-DK" dirty="0"/>
          </a:p>
          <a:p>
            <a:r>
              <a:rPr lang="da-DK" dirty="0"/>
              <a:t>Pædagogmedhjælpere/pædagogiske assistenter (PAU) skal være særligt opmærksomme på, at de 5 </a:t>
            </a:r>
            <a:r>
              <a:rPr lang="da-DK" dirty="0" err="1"/>
              <a:t>fritvalgsdage</a:t>
            </a:r>
            <a:r>
              <a:rPr lang="da-DK" dirty="0"/>
              <a:t> aktivt skal vælges til (senest 1. oktober i kalenderåret inden de fylder 55 år), ellers sker der automatisk forhøjelse af pensionsprocent.</a:t>
            </a:r>
          </a:p>
          <a:p>
            <a:r>
              <a:rPr lang="da-DK" dirty="0"/>
              <a:t>Der skal kun vælges en gang, med mindre man ønsker at ændre sit valg, så skal det meddeles senest 1. oktober og træder i kraft 1. januar følgende år.</a:t>
            </a:r>
          </a:p>
        </p:txBody>
      </p:sp>
      <p:pic>
        <p:nvPicPr>
          <p:cNvPr id="4" name="Billede 3">
            <a:extLst>
              <a:ext uri="{FF2B5EF4-FFF2-40B4-BE49-F238E27FC236}">
                <a16:creationId xmlns:a16="http://schemas.microsoft.com/office/drawing/2014/main" id="{8D8168A0-D725-D299-91FA-0A2006AAEEF3}"/>
              </a:ext>
            </a:extLst>
          </p:cNvPr>
          <p:cNvPicPr>
            <a:picLocks noChangeAspect="1"/>
          </p:cNvPicPr>
          <p:nvPr/>
        </p:nvPicPr>
        <p:blipFill>
          <a:blip r:embed="rId2"/>
          <a:stretch>
            <a:fillRect/>
          </a:stretch>
        </p:blipFill>
        <p:spPr>
          <a:xfrm>
            <a:off x="10674037" y="5399596"/>
            <a:ext cx="1359526" cy="1359526"/>
          </a:xfrm>
          <a:prstGeom prst="rect">
            <a:avLst/>
          </a:prstGeom>
        </p:spPr>
      </p:pic>
      <p:pic>
        <p:nvPicPr>
          <p:cNvPr id="13314" name="Picture 2" descr="Penge til pension, løn eller frihed? Forstå din fritvalgsordning - Teknisk  Landsforbund">
            <a:extLst>
              <a:ext uri="{FF2B5EF4-FFF2-40B4-BE49-F238E27FC236}">
                <a16:creationId xmlns:a16="http://schemas.microsoft.com/office/drawing/2014/main" id="{D1F24338-66B1-6D09-DB14-CD54C4B30A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49" y="5126105"/>
            <a:ext cx="3771901" cy="1633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06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roniken:Ja, nu er du jo blevet 60, og så kan vi vel godt kalde det en  seniorsamtale?">
            <a:extLst>
              <a:ext uri="{FF2B5EF4-FFF2-40B4-BE49-F238E27FC236}">
                <a16:creationId xmlns:a16="http://schemas.microsoft.com/office/drawing/2014/main" id="{6E813C47-2D64-2DB8-2E9C-812CAA2CE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088" y="1190624"/>
            <a:ext cx="3226594" cy="2581275"/>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656A3542-74AE-5AA8-DC7A-95AE7199BD89}"/>
              </a:ext>
            </a:extLst>
          </p:cNvPr>
          <p:cNvSpPr>
            <a:spLocks noGrp="1"/>
          </p:cNvSpPr>
          <p:nvPr>
            <p:ph type="title"/>
          </p:nvPr>
        </p:nvSpPr>
        <p:spPr/>
        <p:txBody>
          <a:bodyPr/>
          <a:lstStyle/>
          <a:p>
            <a:pPr algn="ctr"/>
            <a:r>
              <a:rPr lang="da-DK" dirty="0"/>
              <a:t>Seniordage for pædagogmedhjælper og pædagogiske Assistenter</a:t>
            </a:r>
          </a:p>
        </p:txBody>
      </p:sp>
      <p:sp>
        <p:nvSpPr>
          <p:cNvPr id="3" name="Pladsholder til indhold 2">
            <a:extLst>
              <a:ext uri="{FF2B5EF4-FFF2-40B4-BE49-F238E27FC236}">
                <a16:creationId xmlns:a16="http://schemas.microsoft.com/office/drawing/2014/main" id="{B0B33AFB-5ECB-E92C-9BC4-2E8869BCDA1E}"/>
              </a:ext>
            </a:extLst>
          </p:cNvPr>
          <p:cNvSpPr>
            <a:spLocks noGrp="1"/>
          </p:cNvSpPr>
          <p:nvPr>
            <p:ph idx="1"/>
          </p:nvPr>
        </p:nvSpPr>
        <p:spPr/>
        <p:txBody>
          <a:bodyPr/>
          <a:lstStyle/>
          <a:p>
            <a:pPr marL="0" indent="0" algn="ctr">
              <a:buNone/>
            </a:pPr>
            <a:r>
              <a:rPr lang="da-DK" b="1" dirty="0"/>
              <a:t>Fra 2026</a:t>
            </a:r>
          </a:p>
          <a:p>
            <a:r>
              <a:rPr lang="da-DK" dirty="0"/>
              <a:t>2 dage fra det år medarbejderen fylder 59</a:t>
            </a:r>
          </a:p>
          <a:p>
            <a:r>
              <a:rPr lang="da-DK" dirty="0"/>
              <a:t>3 dage fra det år medarbejderen fylder 60</a:t>
            </a:r>
          </a:p>
          <a:p>
            <a:r>
              <a:rPr lang="da-DK" dirty="0"/>
              <a:t>4 dage fra det år medarbejderen fylder 61</a:t>
            </a:r>
          </a:p>
          <a:p>
            <a:pPr marL="0" indent="0" algn="ctr">
              <a:buNone/>
            </a:pPr>
            <a:r>
              <a:rPr lang="da-DK" b="1" dirty="0"/>
              <a:t>Aldersgrænserne for seniordage hæves i takt med den til en hver tid gældende folkepensionsalder</a:t>
            </a:r>
          </a:p>
          <a:p>
            <a:pPr marL="0" indent="0" algn="ctr">
              <a:buNone/>
            </a:pPr>
            <a:endParaRPr lang="da-DK" b="1" dirty="0"/>
          </a:p>
          <a:p>
            <a:pPr marL="0" indent="0" algn="ctr">
              <a:buNone/>
            </a:pPr>
            <a:r>
              <a:rPr lang="da-DK" b="1" dirty="0"/>
              <a:t>Seniordage kan ikke konverteres til bonus eller pension </a:t>
            </a:r>
          </a:p>
          <a:p>
            <a:pPr marL="0" indent="0" algn="ctr">
              <a:buNone/>
            </a:pPr>
            <a:endParaRPr lang="da-DK" dirty="0"/>
          </a:p>
        </p:txBody>
      </p:sp>
      <p:pic>
        <p:nvPicPr>
          <p:cNvPr id="4" name="Billede 3">
            <a:extLst>
              <a:ext uri="{FF2B5EF4-FFF2-40B4-BE49-F238E27FC236}">
                <a16:creationId xmlns:a16="http://schemas.microsoft.com/office/drawing/2014/main" id="{94136559-260F-64F2-CA55-9ACD30C0A257}"/>
              </a:ext>
            </a:extLst>
          </p:cNvPr>
          <p:cNvPicPr>
            <a:picLocks noChangeAspect="1"/>
          </p:cNvPicPr>
          <p:nvPr/>
        </p:nvPicPr>
        <p:blipFill>
          <a:blip r:embed="rId3"/>
          <a:stretch>
            <a:fillRect/>
          </a:stretch>
        </p:blipFill>
        <p:spPr>
          <a:xfrm>
            <a:off x="10674037" y="5375212"/>
            <a:ext cx="1359526" cy="1359526"/>
          </a:xfrm>
          <a:prstGeom prst="rect">
            <a:avLst/>
          </a:prstGeom>
        </p:spPr>
      </p:pic>
    </p:spTree>
    <p:extLst>
      <p:ext uri="{BB962C8B-B14F-4D97-AF65-F5344CB8AC3E}">
        <p14:creationId xmlns:p14="http://schemas.microsoft.com/office/powerpoint/2010/main" val="55025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Veje til indflydelse - budget | FOA">
            <a:extLst>
              <a:ext uri="{FF2B5EF4-FFF2-40B4-BE49-F238E27FC236}">
                <a16:creationId xmlns:a16="http://schemas.microsoft.com/office/drawing/2014/main" id="{E4D9726E-0BFE-20ED-82B9-B761090DA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3887" y="123261"/>
            <a:ext cx="2991413" cy="29914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737636E-2CA5-826A-E52C-225BA50EF16F}"/>
              </a:ext>
            </a:extLst>
          </p:cNvPr>
          <p:cNvSpPr>
            <a:spLocks noGrp="1"/>
          </p:cNvSpPr>
          <p:nvPr>
            <p:ph type="title"/>
          </p:nvPr>
        </p:nvSpPr>
        <p:spPr/>
        <p:txBody>
          <a:bodyPr/>
          <a:lstStyle/>
          <a:p>
            <a:pPr algn="ctr"/>
            <a:r>
              <a:rPr lang="da-DK" dirty="0"/>
              <a:t>TR’s Rolle Seniorpolitik</a:t>
            </a:r>
          </a:p>
        </p:txBody>
      </p:sp>
      <p:sp>
        <p:nvSpPr>
          <p:cNvPr id="3" name="Pladsholder til indhold 2">
            <a:extLst>
              <a:ext uri="{FF2B5EF4-FFF2-40B4-BE49-F238E27FC236}">
                <a16:creationId xmlns:a16="http://schemas.microsoft.com/office/drawing/2014/main" id="{02893893-4433-B8E7-1988-45EFA9571FF5}"/>
              </a:ext>
            </a:extLst>
          </p:cNvPr>
          <p:cNvSpPr>
            <a:spLocks noGrp="1"/>
          </p:cNvSpPr>
          <p:nvPr>
            <p:ph idx="1"/>
          </p:nvPr>
        </p:nvSpPr>
        <p:spPr/>
        <p:txBody>
          <a:bodyPr>
            <a:normAutofit/>
          </a:bodyPr>
          <a:lstStyle/>
          <a:p>
            <a:pPr marL="0" indent="0" algn="ctr">
              <a:buNone/>
            </a:pPr>
            <a:r>
              <a:rPr lang="da-DK" dirty="0"/>
              <a:t> Dialogen  i MED udvalget kan fx handle om: </a:t>
            </a:r>
          </a:p>
          <a:p>
            <a:r>
              <a:rPr lang="da-DK" dirty="0"/>
              <a:t>Hvordan tillidsrepræsentant og leder hver især og i fællesskab aktivt kan fremme en fastholdelseskultur, hvor seniormedarbejderne både kan og vil blive længere. </a:t>
            </a:r>
          </a:p>
          <a:p>
            <a:r>
              <a:rPr lang="da-DK" dirty="0"/>
              <a:t>Hvilke konkrete tiltag som arbejdspladsen kan bringe i spil jf. den overordnede drøftelse af den seniorpolitiske indsats i hovedudvalget, og hvordan det sikres, at medarbejderne kender til mulighederne. </a:t>
            </a:r>
          </a:p>
        </p:txBody>
      </p:sp>
      <p:pic>
        <p:nvPicPr>
          <p:cNvPr id="4" name="Billede 3">
            <a:extLst>
              <a:ext uri="{FF2B5EF4-FFF2-40B4-BE49-F238E27FC236}">
                <a16:creationId xmlns:a16="http://schemas.microsoft.com/office/drawing/2014/main" id="{3AB19E15-6187-5F55-8999-4E78A52B60DC}"/>
              </a:ext>
            </a:extLst>
          </p:cNvPr>
          <p:cNvPicPr>
            <a:picLocks noChangeAspect="1"/>
          </p:cNvPicPr>
          <p:nvPr/>
        </p:nvPicPr>
        <p:blipFill>
          <a:blip r:embed="rId3"/>
          <a:stretch>
            <a:fillRect/>
          </a:stretch>
        </p:blipFill>
        <p:spPr>
          <a:xfrm>
            <a:off x="10674037" y="5375212"/>
            <a:ext cx="1359526" cy="1359526"/>
          </a:xfrm>
          <a:prstGeom prst="rect">
            <a:avLst/>
          </a:prstGeom>
        </p:spPr>
      </p:pic>
    </p:spTree>
    <p:extLst>
      <p:ext uri="{BB962C8B-B14F-4D97-AF65-F5344CB8AC3E}">
        <p14:creationId xmlns:p14="http://schemas.microsoft.com/office/powerpoint/2010/main" val="2040127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Veje til indflydelse - budget | FOA">
            <a:extLst>
              <a:ext uri="{FF2B5EF4-FFF2-40B4-BE49-F238E27FC236}">
                <a16:creationId xmlns:a16="http://schemas.microsoft.com/office/drawing/2014/main" id="{DCB46898-5FE6-D5A5-5307-FD781D4DBB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0587" y="-95813"/>
            <a:ext cx="2991413" cy="29914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31B37D5-F131-45EA-4D48-695017F49120}"/>
              </a:ext>
            </a:extLst>
          </p:cNvPr>
          <p:cNvSpPr>
            <a:spLocks noGrp="1"/>
          </p:cNvSpPr>
          <p:nvPr>
            <p:ph type="title"/>
          </p:nvPr>
        </p:nvSpPr>
        <p:spPr/>
        <p:txBody>
          <a:bodyPr/>
          <a:lstStyle/>
          <a:p>
            <a:pPr algn="ctr"/>
            <a:r>
              <a:rPr lang="da-DK" dirty="0"/>
              <a:t>TR’s Rolle Seniorpolitik</a:t>
            </a:r>
          </a:p>
        </p:txBody>
      </p:sp>
      <p:sp>
        <p:nvSpPr>
          <p:cNvPr id="3" name="Pladsholder til indhold 2">
            <a:extLst>
              <a:ext uri="{FF2B5EF4-FFF2-40B4-BE49-F238E27FC236}">
                <a16:creationId xmlns:a16="http://schemas.microsoft.com/office/drawing/2014/main" id="{0A9989CE-C0E8-99C3-9D22-3927A9477309}"/>
              </a:ext>
            </a:extLst>
          </p:cNvPr>
          <p:cNvSpPr>
            <a:spLocks noGrp="1"/>
          </p:cNvSpPr>
          <p:nvPr>
            <p:ph idx="1"/>
          </p:nvPr>
        </p:nvSpPr>
        <p:spPr/>
        <p:txBody>
          <a:bodyPr>
            <a:normAutofit lnSpcReduction="10000"/>
          </a:bodyPr>
          <a:lstStyle/>
          <a:p>
            <a:r>
              <a:rPr lang="da-DK" dirty="0"/>
              <a:t>Hvordan tillidsrepræsentanten som sparringspartner kan understøtte dialogen i forhold til at finde såvel individuelt tilpassede muligheder og ordninger som ordninger tilpasset grupper af seniorer på arbejdspladsen. </a:t>
            </a:r>
          </a:p>
          <a:p>
            <a:r>
              <a:rPr lang="da-DK" dirty="0"/>
              <a:t>Hvordan der skabes en god balance på arbejdspladsen for alle medarbejdere – både yngre og ældre ift. de seniorpolitiske tiltag, herunder hvordan eventuelle seniorpolitiske ordninger påvirker arbejdspladsen ift. arbejdsplanlægningen mv. </a:t>
            </a:r>
          </a:p>
          <a:p>
            <a:r>
              <a:rPr lang="da-DK" dirty="0"/>
              <a:t>Hvordan det kan understøttes, at medarbejderne kan bevare arbejdsevnen gennem hele arbejdslivet, herunder igennem den løbende indsats for kompetenceudvikling.</a:t>
            </a:r>
          </a:p>
          <a:p>
            <a:endParaRPr lang="da-DK" dirty="0"/>
          </a:p>
        </p:txBody>
      </p:sp>
      <p:pic>
        <p:nvPicPr>
          <p:cNvPr id="4" name="Billede 3">
            <a:extLst>
              <a:ext uri="{FF2B5EF4-FFF2-40B4-BE49-F238E27FC236}">
                <a16:creationId xmlns:a16="http://schemas.microsoft.com/office/drawing/2014/main" id="{51127EE7-DAE8-9FF5-3F27-E251A5F3C729}"/>
              </a:ext>
            </a:extLst>
          </p:cNvPr>
          <p:cNvPicPr>
            <a:picLocks noChangeAspect="1"/>
          </p:cNvPicPr>
          <p:nvPr/>
        </p:nvPicPr>
        <p:blipFill>
          <a:blip r:embed="rId3"/>
          <a:stretch>
            <a:fillRect/>
          </a:stretch>
        </p:blipFill>
        <p:spPr>
          <a:xfrm>
            <a:off x="10674037" y="5272799"/>
            <a:ext cx="1359526" cy="1359526"/>
          </a:xfrm>
          <a:prstGeom prst="rect">
            <a:avLst/>
          </a:prstGeom>
        </p:spPr>
      </p:pic>
    </p:spTree>
    <p:extLst>
      <p:ext uri="{BB962C8B-B14F-4D97-AF65-F5344CB8AC3E}">
        <p14:creationId xmlns:p14="http://schemas.microsoft.com/office/powerpoint/2010/main" val="1199512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0BEE89-00DB-5AD0-2C52-3035940757B0}"/>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B943E379-53A9-7D71-DB4E-D703A39D3FD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7042679E-E085-A959-A2F1-819FCCF761F9}"/>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5FE0F71E-1EFD-1252-C717-4135949ED181}"/>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Kl.09.00 – 09.05 Velkomst</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Kl.09.05 – 10.00 Seniorpolitik mm v/faglig sekretær Bente Zingenberg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Kl.10.00 – 10.30 Gruppearbejde</a:t>
            </a:r>
            <a:endParaRPr lang="da-DK" sz="20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Kl.10.30 – 10.45 Pause</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Kl.10.45 – 11.15 Opsamling på gruppearbejde</a:t>
            </a:r>
            <a:endParaRPr lang="da-DK" sz="2000" dirty="0">
              <a:solidFill>
                <a:srgbClr val="000000"/>
              </a:solidFill>
              <a:effectLst/>
              <a:latin typeface="Calibri" panose="020F0502020204030204" pitchFamily="34" charset="0"/>
              <a:ea typeface="Calibri" panose="020F0502020204030204" pitchFamily="34" charset="0"/>
            </a:endParaRPr>
          </a:p>
          <a:p>
            <a:pPr>
              <a:lnSpc>
                <a:spcPct val="125000"/>
              </a:lnSpc>
              <a:spcAft>
                <a:spcPts val="600"/>
              </a:spcAft>
              <a:buNone/>
            </a:pPr>
            <a:r>
              <a:rPr lang="da-DK" sz="2000" dirty="0">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dirty="0">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dirty="0">
                <a:effectLst/>
                <a:latin typeface="Calibri" panose="020F0502020204030204" pitchFamily="34" charset="0"/>
                <a:ea typeface="Calibri" panose="020F0502020204030204" pitchFamily="34" charset="0"/>
                <a:cs typeface="Calibri" panose="020F0502020204030204" pitchFamily="34"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Kl.11.30 – 12.00 Meddelelser og afslutning på dagen</a:t>
            </a:r>
            <a:endParaRPr lang="da-DK" sz="2000" dirty="0">
              <a:solidFill>
                <a:srgbClr val="000000"/>
              </a:solidFill>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E791358-3B33-6239-11DF-A74AD09E9871}"/>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254078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D9E52D-7096-DF5C-266D-7644F929F79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276B0F5-B499-E1A6-1D9D-ABEFA310386F}"/>
              </a:ext>
            </a:extLst>
          </p:cNvPr>
          <p:cNvSpPr>
            <a:spLocks noGrp="1"/>
          </p:cNvSpPr>
          <p:nvPr>
            <p:ph type="title"/>
          </p:nvPr>
        </p:nvSpPr>
        <p:spPr/>
        <p:txBody>
          <a:bodyPr>
            <a:normAutofit/>
          </a:bodyPr>
          <a:lstStyle/>
          <a:p>
            <a:pPr>
              <a:lnSpc>
                <a:spcPct val="125000"/>
              </a:lnSpc>
              <a:spcAft>
                <a:spcPts val="600"/>
              </a:spcAft>
              <a:buNone/>
            </a:pPr>
            <a:r>
              <a:rPr lang="da-DK" kern="100" dirty="0">
                <a:ea typeface="Calibri" panose="020F0502020204030204" pitchFamily="34" charset="0"/>
                <a:cs typeface="Calibri" panose="020F0502020204030204" pitchFamily="34" charset="0"/>
              </a:rPr>
              <a:t>G</a:t>
            </a:r>
            <a:r>
              <a:rPr lang="da-DK" sz="4400" kern="100" dirty="0">
                <a:effectLst/>
                <a:ea typeface="Calibri" panose="020F0502020204030204" pitchFamily="34" charset="0"/>
                <a:cs typeface="Calibri" panose="020F0502020204030204" pitchFamily="34" charset="0"/>
              </a:rPr>
              <a:t>ruppearbejde om </a:t>
            </a:r>
            <a:r>
              <a:rPr lang="da-DK" sz="4400" kern="100" dirty="0" err="1">
                <a:effectLst/>
                <a:ea typeface="Calibri" panose="020F0502020204030204" pitchFamily="34" charset="0"/>
                <a:cs typeface="Calibri" panose="020F0502020204030204" pitchFamily="34" charset="0"/>
              </a:rPr>
              <a:t>TR’s</a:t>
            </a:r>
            <a:r>
              <a:rPr lang="da-DK" sz="4400" kern="100" dirty="0">
                <a:effectLst/>
                <a:ea typeface="Calibri" panose="020F0502020204030204" pitchFamily="34" charset="0"/>
                <a:cs typeface="Calibri" panose="020F0502020204030204" pitchFamily="34" charset="0"/>
              </a:rPr>
              <a:t> rolle </a:t>
            </a:r>
            <a:endParaRPr lang="da-DK"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86C7358C-F098-5CD3-AB97-10D88C360981}"/>
              </a:ext>
            </a:extLst>
          </p:cNvPr>
          <p:cNvSpPr>
            <a:spLocks noGrp="1"/>
          </p:cNvSpPr>
          <p:nvPr>
            <p:ph idx="1"/>
          </p:nvPr>
        </p:nvSpPr>
        <p:spPr/>
        <p:txBody>
          <a:bodyPr>
            <a:normAutofit/>
          </a:bodyPr>
          <a:lstStyle/>
          <a:p>
            <a:pPr algn="ctr">
              <a:buNone/>
            </a:pPr>
            <a:endParaRPr lang="da-DK" sz="2500" dirty="0">
              <a:effectLst/>
              <a:latin typeface="Aptos" panose="020B0004020202020204" pitchFamily="34" charset="0"/>
              <a:ea typeface="Calibri" panose="020F0502020204030204" pitchFamily="34" charset="0"/>
              <a:cs typeface="Aptos" panose="020B0004020202020204" pitchFamily="34" charset="0"/>
            </a:endParaRPr>
          </a:p>
          <a:p>
            <a:pPr algn="ctr">
              <a:buNone/>
            </a:pPr>
            <a:endParaRPr lang="da-DK" sz="2500" dirty="0">
              <a:latin typeface="Aptos" panose="020B0004020202020204" pitchFamily="34" charset="0"/>
              <a:ea typeface="Calibri" panose="020F0502020204030204" pitchFamily="34" charset="0"/>
              <a:cs typeface="Aptos" panose="020B0004020202020204" pitchFamily="34" charset="0"/>
            </a:endParaRPr>
          </a:p>
          <a:p>
            <a:pPr algn="ctr">
              <a:buNone/>
            </a:pPr>
            <a:endParaRPr lang="da-DK" sz="3500" dirty="0">
              <a:effectLst/>
              <a:latin typeface="Aptos" panose="020B0004020202020204" pitchFamily="34" charset="0"/>
              <a:ea typeface="Calibri" panose="020F0502020204030204" pitchFamily="34" charset="0"/>
              <a:cs typeface="Aptos" panose="020B0004020202020204" pitchFamily="34" charset="0"/>
            </a:endParaRPr>
          </a:p>
          <a:p>
            <a:pPr>
              <a:buNone/>
            </a:pPr>
            <a:r>
              <a:rPr lang="da-DK" sz="3500" dirty="0">
                <a:effectLst/>
                <a:latin typeface="Aptos" panose="020B0004020202020204" pitchFamily="34" charset="0"/>
                <a:ea typeface="Calibri" panose="020F0502020204030204" pitchFamily="34" charset="0"/>
                <a:cs typeface="Aptos" panose="020B0004020202020204" pitchFamily="34" charset="0"/>
              </a:rPr>
              <a:t>Vi samler op kl. 10.45</a:t>
            </a:r>
          </a:p>
        </p:txBody>
      </p:sp>
      <p:pic>
        <p:nvPicPr>
          <p:cNvPr id="4" name="Billede 3">
            <a:extLst>
              <a:ext uri="{FF2B5EF4-FFF2-40B4-BE49-F238E27FC236}">
                <a16:creationId xmlns:a16="http://schemas.microsoft.com/office/drawing/2014/main" id="{00F32ACB-6ADF-5284-7FCC-459A7451323D}"/>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5122" name="Picture 2" descr="Grinende Ur Tegninger til Farvelægning">
            <a:extLst>
              <a:ext uri="{FF2B5EF4-FFF2-40B4-BE49-F238E27FC236}">
                <a16:creationId xmlns:a16="http://schemas.microsoft.com/office/drawing/2014/main" id="{2F8D4A8A-3230-A6FC-E2B2-01A14FAF8B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3780" y="1633456"/>
            <a:ext cx="3659187" cy="473567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Lige pilforbindelse 5">
            <a:extLst>
              <a:ext uri="{FF2B5EF4-FFF2-40B4-BE49-F238E27FC236}">
                <a16:creationId xmlns:a16="http://schemas.microsoft.com/office/drawing/2014/main" id="{DE488B99-227F-EB24-6103-AE1B08C1B789}"/>
              </a:ext>
            </a:extLst>
          </p:cNvPr>
          <p:cNvCxnSpPr>
            <a:cxnSpLocks/>
          </p:cNvCxnSpPr>
          <p:nvPr/>
        </p:nvCxnSpPr>
        <p:spPr>
          <a:xfrm flipH="1" flipV="1">
            <a:off x="6572250" y="3409950"/>
            <a:ext cx="428625" cy="60960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cxnSp>
        <p:nvCxnSpPr>
          <p:cNvPr id="7" name="Lige pilforbindelse 6">
            <a:extLst>
              <a:ext uri="{FF2B5EF4-FFF2-40B4-BE49-F238E27FC236}">
                <a16:creationId xmlns:a16="http://schemas.microsoft.com/office/drawing/2014/main" id="{EACDD961-EDB4-8830-5B0C-DDA72D09ECA3}"/>
              </a:ext>
            </a:extLst>
          </p:cNvPr>
          <p:cNvCxnSpPr>
            <a:cxnSpLocks/>
          </p:cNvCxnSpPr>
          <p:nvPr/>
        </p:nvCxnSpPr>
        <p:spPr>
          <a:xfrm flipH="1">
            <a:off x="5924550" y="4019550"/>
            <a:ext cx="1076325" cy="0"/>
          </a:xfrm>
          <a:prstGeom prst="straightConnector1">
            <a:avLst/>
          </a:prstGeom>
          <a:ln w="57150">
            <a:tailEnd type="triangle"/>
          </a:ln>
        </p:spPr>
        <p:style>
          <a:lnRef idx="2">
            <a:schemeClr val="dk1"/>
          </a:lnRef>
          <a:fillRef idx="0">
            <a:schemeClr val="dk1"/>
          </a:fillRef>
          <a:effectRef idx="1">
            <a:schemeClr val="dk1"/>
          </a:effectRef>
          <a:fontRef idx="minor">
            <a:schemeClr val="tx1"/>
          </a:fontRef>
        </p:style>
      </p:cxnSp>
      <p:sp>
        <p:nvSpPr>
          <p:cNvPr id="13" name="Ellipse 12">
            <a:extLst>
              <a:ext uri="{FF2B5EF4-FFF2-40B4-BE49-F238E27FC236}">
                <a16:creationId xmlns:a16="http://schemas.microsoft.com/office/drawing/2014/main" id="{7ED3F4F6-BA4D-4B46-5A40-7281EE1825E3}"/>
              </a:ext>
            </a:extLst>
          </p:cNvPr>
          <p:cNvSpPr/>
          <p:nvPr/>
        </p:nvSpPr>
        <p:spPr>
          <a:xfrm>
            <a:off x="6924675" y="3976689"/>
            <a:ext cx="144898" cy="96076"/>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977136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119C2-ED8C-00C9-6165-A1197331A5C3}"/>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47ADDC38-3F65-645A-06EF-CA9B34CE655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9A5EEA39-C7E4-8AC1-C7E2-AE93D5C558F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993F37A5-57B5-A0A5-E5D6-28D0062BEF6B}"/>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Kl.09.00 – 09.05 Velkomst</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Kl.09.05 – 10.00 Seniorpolitik mm v/faglig sekretær Bente Zingenberg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Kl.10.00 – 10.30 Gruppearbejde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Kl.10.30 – 10.45 Pause</a:t>
            </a:r>
            <a:endParaRPr lang="da-DK" sz="20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Kl.10.45 – 11.15 Opsamling på gruppearbejde</a:t>
            </a:r>
            <a:endParaRPr lang="da-DK" sz="2000" dirty="0">
              <a:solidFill>
                <a:srgbClr val="000000"/>
              </a:solidFill>
              <a:effectLst/>
              <a:latin typeface="Calibri" panose="020F0502020204030204" pitchFamily="34" charset="0"/>
              <a:ea typeface="Calibri" panose="020F0502020204030204" pitchFamily="34" charset="0"/>
            </a:endParaRPr>
          </a:p>
          <a:p>
            <a:pPr>
              <a:lnSpc>
                <a:spcPct val="125000"/>
              </a:lnSpc>
              <a:spcAft>
                <a:spcPts val="600"/>
              </a:spcAft>
              <a:buNone/>
            </a:pPr>
            <a:r>
              <a:rPr lang="da-DK" sz="2000" dirty="0">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dirty="0">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dirty="0">
                <a:effectLst/>
                <a:latin typeface="Calibri" panose="020F0502020204030204" pitchFamily="34" charset="0"/>
                <a:ea typeface="Calibri" panose="020F0502020204030204" pitchFamily="34" charset="0"/>
                <a:cs typeface="Calibri" panose="020F0502020204030204" pitchFamily="34"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Kl.11.30 – 12.00 Meddelelser og afslutning på dagen</a:t>
            </a:r>
            <a:endParaRPr lang="da-DK" sz="2000" dirty="0">
              <a:solidFill>
                <a:srgbClr val="000000"/>
              </a:solidFill>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90B6F68D-93CB-F561-1DE0-36FDF8C35376}"/>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771689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82427-83A0-A584-3E1D-FD312AD16AB1}"/>
            </a:ext>
          </a:extLst>
        </p:cNvPr>
        <p:cNvGrpSpPr/>
        <p:nvPr/>
      </p:nvGrpSpPr>
      <p:grpSpPr>
        <a:xfrm>
          <a:off x="0" y="0"/>
          <a:ext cx="0" cy="0"/>
          <a:chOff x="0" y="0"/>
          <a:chExt cx="0" cy="0"/>
        </a:xfrm>
      </p:grpSpPr>
      <p:sp>
        <p:nvSpPr>
          <p:cNvPr id="12" name="Titel 1">
            <a:extLst>
              <a:ext uri="{FF2B5EF4-FFF2-40B4-BE49-F238E27FC236}">
                <a16:creationId xmlns:a16="http://schemas.microsoft.com/office/drawing/2014/main" id="{D4E5139B-F3ED-ECA9-9B5A-90AC3C2CA48F}"/>
              </a:ext>
            </a:extLst>
          </p:cNvPr>
          <p:cNvSpPr txBox="1">
            <a:spLocks/>
          </p:cNvSpPr>
          <p:nvPr/>
        </p:nvSpPr>
        <p:spPr>
          <a:xfrm>
            <a:off x="456920" y="526307"/>
            <a:ext cx="861851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lang="da-DK" sz="9600" b="1" dirty="0">
              <a:solidFill>
                <a:prstClr val="black"/>
              </a:solidFill>
              <a:effectLst>
                <a:outerShdw blurRad="38100" dist="38100" dir="2700000" algn="tl">
                  <a:srgbClr val="000000">
                    <a:alpha val="43137"/>
                  </a:srgbClr>
                </a:outerShdw>
              </a:effectLst>
              <a:latin typeface="+mn-lt"/>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da-DK" sz="9600" b="1" dirty="0">
                <a:solidFill>
                  <a:prstClr val="black"/>
                </a:solidFill>
                <a:effectLst>
                  <a:outerShdw blurRad="38100" dist="38100" dir="2700000" algn="tl">
                    <a:srgbClr val="000000">
                      <a:alpha val="43137"/>
                    </a:srgbClr>
                  </a:outerShdw>
                </a:effectLst>
                <a:latin typeface="+mn-lt"/>
              </a:rPr>
              <a:t>Pause</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da-DK" sz="9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rPr>
              <a:t>              15 min</a:t>
            </a:r>
          </a:p>
        </p:txBody>
      </p:sp>
      <p:sp>
        <p:nvSpPr>
          <p:cNvPr id="14" name="Pladsholder til indhold 2">
            <a:extLst>
              <a:ext uri="{FF2B5EF4-FFF2-40B4-BE49-F238E27FC236}">
                <a16:creationId xmlns:a16="http://schemas.microsoft.com/office/drawing/2014/main" id="{7D08935F-3ABB-5ACB-4348-2ACF438F1532}"/>
              </a:ext>
            </a:extLst>
          </p:cNvPr>
          <p:cNvSpPr txBox="1">
            <a:spLocks/>
          </p:cNvSpPr>
          <p:nvPr/>
        </p:nvSpPr>
        <p:spPr>
          <a:xfrm>
            <a:off x="299452" y="1189088"/>
            <a:ext cx="8618518" cy="4800746"/>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6B249D6E-60D1-12F3-CFD0-2EC48E7CF470}"/>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194" name="Picture 2" descr="Lene Jæger Klausen på LinkedIn: #fordenreneeraltingrent  #kritikeretnytperspektiv #ladosgrinesammen">
            <a:extLst>
              <a:ext uri="{FF2B5EF4-FFF2-40B4-BE49-F238E27FC236}">
                <a16:creationId xmlns:a16="http://schemas.microsoft.com/office/drawing/2014/main" id="{A59609AC-A629-DF9F-AE1C-94F6E16420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43" t="25009" r="11918" b="8084"/>
          <a:stretch/>
        </p:blipFill>
        <p:spPr bwMode="auto">
          <a:xfrm>
            <a:off x="2373085" y="3657601"/>
            <a:ext cx="5786606" cy="2332234"/>
          </a:xfrm>
          <a:prstGeom prst="rect">
            <a:avLst/>
          </a:prstGeom>
          <a:noFill/>
          <a:extLst>
            <a:ext uri="{909E8E84-426E-40DD-AFC4-6F175D3DCCD1}">
              <a14:hiddenFill xmlns:a14="http://schemas.microsoft.com/office/drawing/2010/main">
                <a:solidFill>
                  <a:srgbClr val="FFFFFF"/>
                </a:solidFill>
              </a14:hiddenFill>
            </a:ext>
          </a:extLst>
        </p:spPr>
      </p:pic>
      <p:pic>
        <p:nvPicPr>
          <p:cNvPr id="3" name="Billede 2">
            <a:extLst>
              <a:ext uri="{FF2B5EF4-FFF2-40B4-BE49-F238E27FC236}">
                <a16:creationId xmlns:a16="http://schemas.microsoft.com/office/drawing/2014/main" id="{D98C893C-6F9E-9C27-DF11-96CA66AF621B}"/>
              </a:ext>
            </a:extLst>
          </p:cNvPr>
          <p:cNvPicPr>
            <a:picLocks noChangeAspect="1"/>
          </p:cNvPicPr>
          <p:nvPr/>
        </p:nvPicPr>
        <p:blipFill>
          <a:blip r:embed="rId4"/>
          <a:stretch>
            <a:fillRect/>
          </a:stretch>
        </p:blipFill>
        <p:spPr>
          <a:xfrm>
            <a:off x="9820770" y="231933"/>
            <a:ext cx="1914310" cy="1914310"/>
          </a:xfrm>
          <a:prstGeom prst="rect">
            <a:avLst/>
          </a:prstGeom>
        </p:spPr>
      </p:pic>
    </p:spTree>
    <p:extLst>
      <p:ext uri="{BB962C8B-B14F-4D97-AF65-F5344CB8AC3E}">
        <p14:creationId xmlns:p14="http://schemas.microsoft.com/office/powerpoint/2010/main" val="219523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9D9F6-3AD7-4A16-4C42-A465730E7BEE}"/>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BCC409BC-0CD5-3877-EC45-8CE120C6D3F9}"/>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839E2CBE-E67A-68A6-38E8-871B44A33F6D}"/>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6285C249-4BE4-B85C-27F0-D5803B358DA1}"/>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Kl.09.00 – 09.05 Velkomst</a:t>
            </a:r>
            <a:endParaRPr lang="da-DK" sz="20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Kl.09.05 – 10.00 Seniorpolitik mm v/faglig sekretær Bente Zingenberg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Kl.10.00 – 10.30 Gruppearbejde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Kl.10.30 – 10.45 Pause</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Kl.10.45 – 11.15 Opsamling på gruppearbejde</a:t>
            </a:r>
            <a:endParaRPr lang="da-DK" sz="2000" dirty="0">
              <a:solidFill>
                <a:srgbClr val="000000"/>
              </a:solidFill>
              <a:effectLst/>
              <a:latin typeface="Calibri" panose="020F0502020204030204" pitchFamily="34" charset="0"/>
              <a:ea typeface="Calibri" panose="020F0502020204030204" pitchFamily="34" charset="0"/>
            </a:endParaRPr>
          </a:p>
          <a:p>
            <a:pPr>
              <a:lnSpc>
                <a:spcPct val="125000"/>
              </a:lnSpc>
              <a:spcAft>
                <a:spcPts val="600"/>
              </a:spcAft>
              <a:buNone/>
            </a:pPr>
            <a:r>
              <a:rPr lang="da-DK" sz="2000" dirty="0">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dirty="0">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dirty="0">
                <a:effectLst/>
                <a:latin typeface="Calibri" panose="020F0502020204030204" pitchFamily="34" charset="0"/>
                <a:ea typeface="Calibri" panose="020F0502020204030204" pitchFamily="34" charset="0"/>
                <a:cs typeface="Calibri" panose="020F0502020204030204" pitchFamily="34"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Kl.11.30 – 12.00 Meddelelser og afslutning på dagen</a:t>
            </a:r>
            <a:endParaRPr lang="da-DK" sz="2000" dirty="0">
              <a:solidFill>
                <a:srgbClr val="000000"/>
              </a:solidFill>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CFCCFD9E-22E5-57A5-F470-E8C3CE048363}"/>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411880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642EB-D0D4-2143-0930-21E31060DD1F}"/>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AE23EB42-6245-9F78-90F5-279F37D36B70}"/>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C3D19DB2-E2CF-97ED-9DE8-1E031747E8E4}"/>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D0DA1993-8E0B-B540-1CD5-AAF18CF0A15D}"/>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Kl.09.00 – 09.05 Velkomst</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Kl.09.05 – 10.00 Seniorpolitik mm v/faglig sekretær Bente Zingenberg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Kl.10.00 – 10.30 Gruppearbejde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Kl.10.30 – 10.45 Pause</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Kl.10.45 – 11.15 Opsamling på gruppearbejde</a:t>
            </a:r>
            <a:endParaRPr lang="da-DK" sz="20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25000"/>
              </a:lnSpc>
              <a:spcAft>
                <a:spcPts val="600"/>
              </a:spcAft>
              <a:buNone/>
            </a:pPr>
            <a:r>
              <a:rPr lang="da-DK" sz="2000" dirty="0">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dirty="0">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dirty="0">
                <a:effectLst/>
                <a:latin typeface="Calibri" panose="020F0502020204030204" pitchFamily="34" charset="0"/>
                <a:ea typeface="Calibri" panose="020F0502020204030204" pitchFamily="34" charset="0"/>
                <a:cs typeface="Calibri" panose="020F0502020204030204" pitchFamily="34"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Kl.11.30 – 12.00 Meddelelser og afslutning på dagen</a:t>
            </a:r>
            <a:endParaRPr lang="da-DK" sz="2000" dirty="0">
              <a:solidFill>
                <a:srgbClr val="000000"/>
              </a:solidFill>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574BB999-3B3B-D7BD-3149-5B4DE76AFD2E}"/>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105302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6A78-0E30-3721-DFF9-AD67C55E1985}"/>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EF55738-F921-98FB-F408-B1AEE25F0E99}"/>
              </a:ext>
            </a:extLst>
          </p:cNvPr>
          <p:cNvSpPr>
            <a:spLocks noGrp="1"/>
          </p:cNvSpPr>
          <p:nvPr>
            <p:ph type="title"/>
          </p:nvPr>
        </p:nvSpPr>
        <p:spPr/>
        <p:txBody>
          <a:bodyPr>
            <a:normAutofit/>
          </a:bodyPr>
          <a:lstStyle/>
          <a:p>
            <a:pPr>
              <a:lnSpc>
                <a:spcPct val="125000"/>
              </a:lnSpc>
              <a:spcAft>
                <a:spcPts val="600"/>
              </a:spcAft>
              <a:buNone/>
            </a:pPr>
            <a:r>
              <a:rPr lang="da-DK" sz="4400" kern="100" dirty="0">
                <a:effectLst/>
                <a:ea typeface="Calibri" panose="020F0502020204030204" pitchFamily="34" charset="0"/>
                <a:cs typeface="Calibri" panose="020F0502020204030204" pitchFamily="34" charset="0"/>
              </a:rPr>
              <a:t>Opsamling på gruppearbejde </a:t>
            </a:r>
            <a:endParaRPr lang="da-DK" b="1" dirty="0">
              <a:effectLst>
                <a:outerShdw blurRad="38100" dist="38100" dir="2700000" algn="tl">
                  <a:srgbClr val="000000">
                    <a:alpha val="43137"/>
                  </a:srgbClr>
                </a:outerShdw>
              </a:effectLst>
            </a:endParaRPr>
          </a:p>
        </p:txBody>
      </p:sp>
      <p:pic>
        <p:nvPicPr>
          <p:cNvPr id="4" name="Billede 3">
            <a:extLst>
              <a:ext uri="{FF2B5EF4-FFF2-40B4-BE49-F238E27FC236}">
                <a16:creationId xmlns:a16="http://schemas.microsoft.com/office/drawing/2014/main" id="{1A7B31CD-6642-A2F2-AAED-02ED15007D41}"/>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6146" name="Picture 2" descr="Opsamling på temadebat: Sådan skaber vi et marked for sociale investeringer  - Altinget">
            <a:extLst>
              <a:ext uri="{FF2B5EF4-FFF2-40B4-BE49-F238E27FC236}">
                <a16:creationId xmlns:a16="http://schemas.microsoft.com/office/drawing/2014/main" id="{BB34ABCC-5F14-8C4E-4C43-5E43F8310482}"/>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l="376" r="444"/>
          <a:stretch/>
        </p:blipFill>
        <p:spPr bwMode="auto">
          <a:xfrm>
            <a:off x="6238874" y="3201987"/>
            <a:ext cx="5762625" cy="32670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endenser i samtiden, L2: Opsamling på &quot;tendenser i samtiden&quot;">
            <a:extLst>
              <a:ext uri="{FF2B5EF4-FFF2-40B4-BE49-F238E27FC236}">
                <a16:creationId xmlns:a16="http://schemas.microsoft.com/office/drawing/2014/main" id="{F338505C-2BBA-2998-64DE-D1681479E9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417" y="1589714"/>
            <a:ext cx="36195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723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57EC9-D4B0-14E5-42E1-FCCA187287F9}"/>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0AB50FF3-7B93-2BA1-BA73-8ECC15D359D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3BDFBFF8-2A24-3F5E-6C96-B0C390D64245}"/>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6D142463-EA5C-EA2A-689E-7A0B744D9021}"/>
              </a:ext>
            </a:extLst>
          </p:cNvPr>
          <p:cNvSpPr txBox="1">
            <a:spLocks/>
          </p:cNvSpPr>
          <p:nvPr/>
        </p:nvSpPr>
        <p:spPr>
          <a:xfrm>
            <a:off x="704088" y="1197864"/>
            <a:ext cx="10183368"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Kl.09.00 – 09.05 Velkomst</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Kl.09.05 – 10.00 Seniorpolitik mm v/faglig sekretær Bente Zingenberg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Kl.10.00 – 10.30 Gruppearbejde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Kl.10.30 – 10.45 Pause</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Kl.10.45 – 11.15 Opsamling på gruppearbejde</a:t>
            </a:r>
            <a:endParaRPr lang="da-DK" sz="2000" dirty="0">
              <a:solidFill>
                <a:srgbClr val="000000"/>
              </a:solidFill>
              <a:effectLst/>
              <a:latin typeface="Calibri" panose="020F0502020204030204" pitchFamily="34" charset="0"/>
              <a:ea typeface="Calibri" panose="020F0502020204030204" pitchFamily="34" charset="0"/>
            </a:endParaRPr>
          </a:p>
          <a:p>
            <a:pPr>
              <a:lnSpc>
                <a:spcPct val="125000"/>
              </a:lnSpc>
              <a:spcAft>
                <a:spcPts val="600"/>
              </a:spcAft>
              <a:buNone/>
            </a:pPr>
            <a:r>
              <a:rPr lang="da-DK" sz="2000" b="1"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b="1" dirty="0">
                <a:effectLst>
                  <a:outerShdw blurRad="38100" dist="38100" dir="2700000" algn="tl">
                    <a:srgbClr val="000000">
                      <a:alpha val="43137"/>
                    </a:srgbClr>
                  </a:outerShdw>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 </a:t>
            </a:r>
            <a:endParaRPr lang="da-DK" sz="20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Kl.11.30 – 12.00 Meddelelser og afslutning på dagen</a:t>
            </a:r>
            <a:endParaRPr lang="da-DK" sz="2000" dirty="0">
              <a:solidFill>
                <a:srgbClr val="000000"/>
              </a:solidFill>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1B9FA00D-EBF2-A53D-AF55-591CC99202E4}"/>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813887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A88D5-5310-4954-A645-88D2C6DBC5D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57AB7B7-8199-CF7D-25E5-C302593EEF01}"/>
              </a:ext>
            </a:extLst>
          </p:cNvPr>
          <p:cNvSpPr>
            <a:spLocks noGrp="1"/>
          </p:cNvSpPr>
          <p:nvPr>
            <p:ph type="title"/>
          </p:nvPr>
        </p:nvSpPr>
        <p:spPr/>
        <p:txBody>
          <a:bodyPr>
            <a:normAutofit/>
          </a:bodyPr>
          <a:lstStyle/>
          <a:p>
            <a:pPr>
              <a:lnSpc>
                <a:spcPct val="125000"/>
              </a:lnSpc>
              <a:spcAft>
                <a:spcPts val="600"/>
              </a:spcAft>
              <a:buNone/>
            </a:pPr>
            <a:r>
              <a:rPr lang="da-DK" sz="4400" kern="100" dirty="0">
                <a:effectLst/>
                <a:ea typeface="Calibri" panose="020F0502020204030204" pitchFamily="34" charset="0"/>
                <a:cs typeface="Calibri" panose="020F0502020204030204" pitchFamily="34" charset="0"/>
              </a:rPr>
              <a:t>Feriedifference på lønsedlen</a:t>
            </a:r>
            <a:endParaRPr lang="da-DK"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0C04C31C-E903-9313-0778-887B2E3DFA45}"/>
              </a:ext>
            </a:extLst>
          </p:cNvPr>
          <p:cNvSpPr>
            <a:spLocks noGrp="1"/>
          </p:cNvSpPr>
          <p:nvPr>
            <p:ph idx="1"/>
          </p:nvPr>
        </p:nvSpPr>
        <p:spPr/>
        <p:txBody>
          <a:bodyPr>
            <a:normAutofit fontScale="77500" lnSpcReduction="20000"/>
          </a:bodyPr>
          <a:lstStyle/>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Ifølge ”den nye” ferielov skal der beregnes feriedifference, hvis en medarbejder som er ansat med ferie</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med løn og som har en ændring i den gennemsnitlige arbejdstid.</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 </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Der skal kun beregnes feriedifference når der er tale om medarbejdere, som har ferie med løn og som er gået enten op eller ned i arbejdstid. </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 </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-1 år betyder optjent ferie sidste år (altså i år minus 1 år)</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-2 år betyder optjent ferie forrige år (altså i år minus 2 år)</a:t>
            </a:r>
          </a:p>
          <a:p>
            <a:pPr>
              <a:buNone/>
            </a:pPr>
            <a:r>
              <a:rPr lang="da-DK" sz="1800" dirty="0">
                <a:effectLst/>
                <a:latin typeface="Aptos" panose="020B0004020202020204" pitchFamily="34" charset="0"/>
                <a:ea typeface="Calibri" panose="020F0502020204030204" pitchFamily="34" charset="0"/>
                <a:cs typeface="Aptos" panose="020B0004020202020204" pitchFamily="34" charset="0"/>
              </a:rPr>
              <a:t> </a:t>
            </a:r>
          </a:p>
          <a:p>
            <a:r>
              <a:rPr lang="da-DK" sz="1800" dirty="0">
                <a:effectLst/>
                <a:latin typeface="Aptos" panose="020B0004020202020204" pitchFamily="34" charset="0"/>
                <a:ea typeface="Calibri" panose="020F0502020204030204" pitchFamily="34" charset="0"/>
                <a:cs typeface="Aptos" panose="020B0004020202020204" pitchFamily="34" charset="0"/>
              </a:rPr>
              <a:t>Hvis man er gået ned i tid, får man penge udbetalt </a:t>
            </a:r>
          </a:p>
          <a:p>
            <a:r>
              <a:rPr lang="da-DK" sz="1800" dirty="0">
                <a:effectLst/>
                <a:latin typeface="Aptos" panose="020B0004020202020204" pitchFamily="34" charset="0"/>
                <a:ea typeface="Calibri" panose="020F0502020204030204" pitchFamily="34" charset="0"/>
                <a:cs typeface="Aptos" panose="020B0004020202020204" pitchFamily="34" charset="0"/>
              </a:rPr>
              <a:t>Man trækkes, hvis man er gået op i tid.</a:t>
            </a:r>
          </a:p>
          <a:p>
            <a:pPr marL="0" indent="0">
              <a:buNone/>
            </a:pPr>
            <a:endParaRPr lang="da-DK" sz="1800" dirty="0">
              <a:effectLst>
                <a:outerShdw blurRad="38100" dist="38100" dir="2700000" algn="tl">
                  <a:srgbClr val="000000">
                    <a:alpha val="43137"/>
                  </a:srgbClr>
                </a:outerShdw>
              </a:effectLst>
              <a:latin typeface="Aptos" panose="020B0004020202020204" pitchFamily="34" charset="0"/>
              <a:ea typeface="Calibri" panose="020F0502020204030204" pitchFamily="34" charset="0"/>
              <a:cs typeface="Aptos" panose="020B0004020202020204" pitchFamily="34" charset="0"/>
            </a:endParaRPr>
          </a:p>
          <a:p>
            <a:pPr marL="0" indent="0">
              <a:buNone/>
            </a:pPr>
            <a:r>
              <a:rPr lang="da-DK" sz="2100" b="1" dirty="0">
                <a:latin typeface="Aptos" panose="020B0004020202020204" pitchFamily="34" charset="0"/>
                <a:ea typeface="Calibri" panose="020F0502020204030204" pitchFamily="34" charset="0"/>
                <a:cs typeface="Aptos" panose="020B0004020202020204" pitchFamily="34" charset="0"/>
              </a:rPr>
              <a:t>Eksempel: </a:t>
            </a:r>
          </a:p>
          <a:p>
            <a:pPr marL="0" indent="0">
              <a:buNone/>
            </a:pPr>
            <a:r>
              <a:rPr lang="da-DK" sz="2100" b="1" dirty="0">
                <a:latin typeface="Aptos" panose="020B0004020202020204" pitchFamily="34" charset="0"/>
                <a:ea typeface="Calibri" panose="020F0502020204030204" pitchFamily="34" charset="0"/>
                <a:cs typeface="Aptos" panose="020B0004020202020204" pitchFamily="34" charset="0"/>
              </a:rPr>
              <a:t>Liv er gået fra 37 timer til 30 timer 1. januar 2025. i februar holder hun vinterferie, men timerne hun holder ferie for er optjent da hun var på 37 timer. Hun har ferie med løn i de 30 timer.</a:t>
            </a:r>
          </a:p>
          <a:p>
            <a:pPr marL="0" indent="0">
              <a:buNone/>
            </a:pPr>
            <a:r>
              <a:rPr lang="da-DK" sz="2100" b="1" dirty="0">
                <a:latin typeface="Aptos" panose="020B0004020202020204" pitchFamily="34" charset="0"/>
                <a:ea typeface="Calibri" panose="020F0502020204030204" pitchFamily="34" charset="0"/>
                <a:cs typeface="Aptos" panose="020B0004020202020204" pitchFamily="34" charset="0"/>
              </a:rPr>
              <a:t>Derfor vil hun få udbetalt et beløb der svarer til 7 timer som feriedifference. </a:t>
            </a:r>
          </a:p>
        </p:txBody>
      </p:sp>
      <p:pic>
        <p:nvPicPr>
          <p:cNvPr id="4" name="Billede 3">
            <a:extLst>
              <a:ext uri="{FF2B5EF4-FFF2-40B4-BE49-F238E27FC236}">
                <a16:creationId xmlns:a16="http://schemas.microsoft.com/office/drawing/2014/main" id="{977854BA-2324-61CE-1E6B-6C795B08DB62}"/>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7170" name="Picture 2" descr="Vigtigt om elevers ferie efter den nye ferielov">
            <a:extLst>
              <a:ext uri="{FF2B5EF4-FFF2-40B4-BE49-F238E27FC236}">
                <a16:creationId xmlns:a16="http://schemas.microsoft.com/office/drawing/2014/main" id="{6D0D8C3D-87F3-78DF-7CB9-4DA6196C77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2557" y="3076575"/>
            <a:ext cx="4324350" cy="21621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293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2690C-C203-FA9C-A454-0C63A228644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2D79235-CCC3-A814-1EEC-25B1CBE5B41C}"/>
              </a:ext>
            </a:extLst>
          </p:cNvPr>
          <p:cNvSpPr>
            <a:spLocks noGrp="1"/>
          </p:cNvSpPr>
          <p:nvPr>
            <p:ph type="title"/>
          </p:nvPr>
        </p:nvSpPr>
        <p:spPr/>
        <p:txBody>
          <a:bodyPr>
            <a:normAutofit/>
          </a:bodyPr>
          <a:lstStyle/>
          <a:p>
            <a:pPr>
              <a:lnSpc>
                <a:spcPct val="125000"/>
              </a:lnSpc>
              <a:spcAft>
                <a:spcPts val="600"/>
              </a:spcAft>
              <a:buNone/>
            </a:pPr>
            <a:r>
              <a:rPr lang="da-DK" sz="4400" kern="100" dirty="0">
                <a:effectLst/>
                <a:ea typeface="Calibri" panose="020F0502020204030204" pitchFamily="34" charset="0"/>
                <a:cs typeface="Calibri" panose="020F0502020204030204" pitchFamily="34" charset="0"/>
              </a:rPr>
              <a:t>Særlig feriegodtgørelse – 3 rater </a:t>
            </a:r>
            <a:endParaRPr lang="da-DK"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035CDEC0-DD7E-9840-3160-A8B851A215BB}"/>
              </a:ext>
            </a:extLst>
          </p:cNvPr>
          <p:cNvSpPr>
            <a:spLocks noGrp="1"/>
          </p:cNvSpPr>
          <p:nvPr>
            <p:ph idx="1"/>
          </p:nvPr>
        </p:nvSpPr>
        <p:spPr/>
        <p:txBody>
          <a:bodyPr>
            <a:normAutofit/>
          </a:bodyPr>
          <a:lstStyle/>
          <a:p>
            <a:pPr>
              <a:buNone/>
            </a:pPr>
            <a:r>
              <a:rPr lang="da-DK" sz="2000" dirty="0">
                <a:effectLst/>
                <a:latin typeface="Aptos" panose="020B0004020202020204" pitchFamily="34" charset="0"/>
                <a:ea typeface="Calibri" panose="020F0502020204030204" pitchFamily="34" charset="0"/>
                <a:cs typeface="Aptos" panose="020B0004020202020204" pitchFamily="34" charset="0"/>
              </a:rPr>
              <a:t>Den særlige feriegodtgørelse består af 2 dele, et ferietillæg på 1 procent og et forhøjet ferietillæg på 1,48 procent.</a:t>
            </a:r>
          </a:p>
          <a:p>
            <a:pPr>
              <a:buNone/>
            </a:pPr>
            <a:r>
              <a:rPr lang="da-DK" sz="2000" dirty="0">
                <a:effectLst/>
                <a:latin typeface="Aptos" panose="020B0004020202020204" pitchFamily="34" charset="0"/>
                <a:ea typeface="Calibri" panose="020F0502020204030204" pitchFamily="34" charset="0"/>
                <a:cs typeface="Aptos" panose="020B0004020202020204" pitchFamily="34" charset="0"/>
              </a:rPr>
              <a:t> </a:t>
            </a:r>
          </a:p>
          <a:p>
            <a:pPr>
              <a:buNone/>
            </a:pPr>
            <a:r>
              <a:rPr lang="da-DK" sz="2000" b="1" dirty="0">
                <a:effectLst/>
                <a:latin typeface="Aptos" panose="020B0004020202020204" pitchFamily="34" charset="0"/>
                <a:ea typeface="Calibri" panose="020F0502020204030204" pitchFamily="34" charset="0"/>
                <a:cs typeface="Aptos" panose="020B0004020202020204" pitchFamily="34" charset="0"/>
              </a:rPr>
              <a:t>Ferietillæg</a:t>
            </a:r>
            <a:endParaRPr lang="da-DK" sz="2000" dirty="0">
              <a:effectLst/>
              <a:latin typeface="Aptos" panose="020B0004020202020204" pitchFamily="34" charset="0"/>
              <a:ea typeface="Calibri" panose="020F0502020204030204" pitchFamily="34" charset="0"/>
              <a:cs typeface="Aptos" panose="020B0004020202020204" pitchFamily="34" charset="0"/>
            </a:endParaRPr>
          </a:p>
          <a:p>
            <a:pPr>
              <a:buNone/>
            </a:pPr>
            <a:r>
              <a:rPr lang="da-DK" sz="2000" dirty="0">
                <a:effectLst/>
                <a:latin typeface="Aptos" panose="020B0004020202020204" pitchFamily="34" charset="0"/>
                <a:ea typeface="Calibri" panose="020F0502020204030204" pitchFamily="34" charset="0"/>
                <a:cs typeface="Aptos" panose="020B0004020202020204" pitchFamily="34" charset="0"/>
              </a:rPr>
              <a:t>Ferietillægget på 1 procent udbetales den 31. maj og den 31. august.</a:t>
            </a:r>
          </a:p>
          <a:p>
            <a:pPr>
              <a:buNone/>
            </a:pPr>
            <a:r>
              <a:rPr lang="da-DK" sz="2000" b="1" dirty="0">
                <a:effectLst/>
                <a:latin typeface="Aptos" panose="020B0004020202020204" pitchFamily="34" charset="0"/>
                <a:ea typeface="Calibri" panose="020F0502020204030204" pitchFamily="34" charset="0"/>
                <a:cs typeface="Aptos" panose="020B0004020202020204" pitchFamily="34" charset="0"/>
              </a:rPr>
              <a:t> </a:t>
            </a:r>
            <a:endParaRPr lang="da-DK" sz="2000" dirty="0">
              <a:effectLst/>
              <a:latin typeface="Aptos" panose="020B0004020202020204" pitchFamily="34" charset="0"/>
              <a:ea typeface="Calibri" panose="020F0502020204030204" pitchFamily="34" charset="0"/>
              <a:cs typeface="Aptos" panose="020B0004020202020204" pitchFamily="34" charset="0"/>
            </a:endParaRPr>
          </a:p>
          <a:p>
            <a:pPr>
              <a:buNone/>
            </a:pPr>
            <a:r>
              <a:rPr lang="da-DK" sz="2000" b="1" dirty="0">
                <a:effectLst/>
                <a:latin typeface="Aptos" panose="020B0004020202020204" pitchFamily="34" charset="0"/>
                <a:ea typeface="Calibri" panose="020F0502020204030204" pitchFamily="34" charset="0"/>
                <a:cs typeface="Aptos" panose="020B0004020202020204" pitchFamily="34" charset="0"/>
              </a:rPr>
              <a:t>Det forhøjede ferietillæg</a:t>
            </a:r>
            <a:endParaRPr lang="da-DK" sz="2000" dirty="0">
              <a:effectLst/>
              <a:latin typeface="Aptos" panose="020B0004020202020204" pitchFamily="34" charset="0"/>
              <a:ea typeface="Calibri" panose="020F0502020204030204" pitchFamily="34" charset="0"/>
              <a:cs typeface="Aptos" panose="020B0004020202020204" pitchFamily="34" charset="0"/>
            </a:endParaRPr>
          </a:p>
          <a:p>
            <a:r>
              <a:rPr lang="da-DK" sz="2000" dirty="0">
                <a:effectLst/>
                <a:latin typeface="Aptos" panose="020B0004020202020204" pitchFamily="34" charset="0"/>
                <a:ea typeface="Calibri" panose="020F0502020204030204" pitchFamily="34" charset="0"/>
                <a:cs typeface="Aptos" panose="020B0004020202020204" pitchFamily="34" charset="0"/>
              </a:rPr>
              <a:t>Det forhøjede ferietillæg på 1,48 procent, udbetales den </a:t>
            </a:r>
            <a:r>
              <a:rPr lang="da-DK" sz="2000" dirty="0">
                <a:latin typeface="Aptos" panose="020B0004020202020204" pitchFamily="34" charset="0"/>
                <a:ea typeface="Calibri" panose="020F0502020204030204" pitchFamily="34" charset="0"/>
                <a:cs typeface="Aptos" panose="020B0004020202020204" pitchFamily="34" charset="0"/>
              </a:rPr>
              <a:t>30. April</a:t>
            </a:r>
            <a:endParaRPr lang="da-DK" sz="2500" dirty="0">
              <a:effectLst/>
              <a:latin typeface="Aptos" panose="020B0004020202020204" pitchFamily="34" charset="0"/>
              <a:ea typeface="Calibri" panose="020F0502020204030204" pitchFamily="34" charset="0"/>
              <a:cs typeface="Aptos" panose="020B0004020202020204" pitchFamily="34" charset="0"/>
            </a:endParaRPr>
          </a:p>
        </p:txBody>
      </p:sp>
      <p:pic>
        <p:nvPicPr>
          <p:cNvPr id="4" name="Billede 3">
            <a:extLst>
              <a:ext uri="{FF2B5EF4-FFF2-40B4-BE49-F238E27FC236}">
                <a16:creationId xmlns:a16="http://schemas.microsoft.com/office/drawing/2014/main" id="{6E0BF69E-D45A-7182-4471-B1AF03321A78}"/>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8194" name="Picture 2" descr="Jeg mangler mine feriepenge! - PayDay">
            <a:extLst>
              <a:ext uri="{FF2B5EF4-FFF2-40B4-BE49-F238E27FC236}">
                <a16:creationId xmlns:a16="http://schemas.microsoft.com/office/drawing/2014/main" id="{351270E5-ED96-0F8E-A810-DD62B05755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1307" y="3311525"/>
            <a:ext cx="2857500" cy="3000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648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5205C8C4-6A73-4FC7-9E01-2AC0B5F9613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6A4483CD-95F4-E16A-662D-3EA1674A1EC3}"/>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6B9B5E80-A7EF-D548-6F60-D1BFA7027336}"/>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Kl.09.00 – 09.05 Velkomst</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Kl.09.05 – 10.00 Seniorpolitik mm v/faglig sekretær Bente Zingenberg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Kl.10.00 – 10.30 Gruppearbejde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Kl.10.30 – 10.45 Pause</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Kl.10.45 – 11.15 Opsamling på gruppearbejde</a:t>
            </a:r>
            <a:endParaRPr lang="da-DK" sz="2000" dirty="0">
              <a:solidFill>
                <a:srgbClr val="000000"/>
              </a:solidFill>
              <a:effectLst/>
              <a:latin typeface="Calibri" panose="020F0502020204030204" pitchFamily="34" charset="0"/>
              <a:ea typeface="Calibri" panose="020F0502020204030204" pitchFamily="34" charset="0"/>
            </a:endParaRPr>
          </a:p>
          <a:p>
            <a:pPr>
              <a:lnSpc>
                <a:spcPct val="125000"/>
              </a:lnSpc>
              <a:spcAft>
                <a:spcPts val="600"/>
              </a:spcAft>
              <a:buNone/>
            </a:pPr>
            <a:r>
              <a:rPr lang="da-DK" sz="2000" dirty="0">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dirty="0">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dirty="0">
                <a:effectLst/>
                <a:latin typeface="Calibri" panose="020F0502020204030204" pitchFamily="34" charset="0"/>
                <a:ea typeface="Calibri" panose="020F0502020204030204" pitchFamily="34" charset="0"/>
                <a:cs typeface="Calibri" panose="020F0502020204030204" pitchFamily="34"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Kl.11.30 – 12.00 Meddelelser og afslutning på dagen</a:t>
            </a:r>
            <a:endParaRPr lang="da-DK" sz="20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E02D813E-C02A-46F2-AE21-2B1CAA94F6C1}"/>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302766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D2AD38-444E-5E61-3ABE-5BDBF8F06F00}"/>
              </a:ext>
            </a:extLst>
          </p:cNvPr>
          <p:cNvSpPr>
            <a:spLocks noGrp="1"/>
          </p:cNvSpPr>
          <p:nvPr>
            <p:ph type="title"/>
          </p:nvPr>
        </p:nvSpPr>
        <p:spPr/>
        <p:txBody>
          <a:bodyPr/>
          <a:lstStyle/>
          <a:p>
            <a:r>
              <a:rPr lang="da-DK" b="1" dirty="0">
                <a:effectLst>
                  <a:outerShdw blurRad="38100" dist="38100" dir="2700000" algn="tl">
                    <a:srgbClr val="000000">
                      <a:alpha val="43137"/>
                    </a:srgbClr>
                  </a:outerShdw>
                </a:effectLst>
              </a:rPr>
              <a:t>Ændring i fritvalgstillæg </a:t>
            </a:r>
          </a:p>
        </p:txBody>
      </p:sp>
      <p:sp>
        <p:nvSpPr>
          <p:cNvPr id="3" name="Pladsholder til indhold 2">
            <a:extLst>
              <a:ext uri="{FF2B5EF4-FFF2-40B4-BE49-F238E27FC236}">
                <a16:creationId xmlns:a16="http://schemas.microsoft.com/office/drawing/2014/main" id="{DEFBBF9E-0D5E-7E2F-24BC-96F903FC88A8}"/>
              </a:ext>
            </a:extLst>
          </p:cNvPr>
          <p:cNvSpPr>
            <a:spLocks noGrp="1"/>
          </p:cNvSpPr>
          <p:nvPr>
            <p:ph idx="1"/>
          </p:nvPr>
        </p:nvSpPr>
        <p:spPr>
          <a:xfrm>
            <a:off x="838200" y="1825625"/>
            <a:ext cx="8805672" cy="4351338"/>
          </a:xfrm>
        </p:spPr>
        <p:txBody>
          <a:bodyPr>
            <a:normAutofit/>
          </a:bodyPr>
          <a:lstStyle/>
          <a:p>
            <a:endParaRPr lang="da-DK" sz="2200" dirty="0"/>
          </a:p>
          <a:p>
            <a:r>
              <a:rPr lang="da-DK" sz="2200" dirty="0"/>
              <a:t>Tidligere blev fritvalgstillægget automatisk udbetalt, hvis I ikke aktivt havde bedt om at få det som pension. </a:t>
            </a:r>
            <a:br>
              <a:rPr lang="da-DK" sz="2200" dirty="0"/>
            </a:br>
            <a:r>
              <a:rPr lang="da-DK" sz="2200" dirty="0"/>
              <a:t>Dette ændres nu, så det fremover kommer på pensionen, hvis I ikke inden 1. oktober 2025 oplyser jeres ledelse om, at I ønsker dem udbetalt med lønnen. </a:t>
            </a:r>
          </a:p>
          <a:p>
            <a:endParaRPr lang="da-DK" sz="2200" dirty="0"/>
          </a:p>
          <a:p>
            <a:endParaRPr lang="da-DK" sz="2200" dirty="0"/>
          </a:p>
          <a:p>
            <a:r>
              <a:rPr lang="da-DK" sz="2200" dirty="0"/>
              <a:t>§ 14 stk. 3 </a:t>
            </a:r>
            <a:r>
              <a:rPr lang="da-DK" sz="2200" i="1" dirty="0"/>
              <a:t>For alle ansatte vil udgangspunktet for </a:t>
            </a:r>
            <a:r>
              <a:rPr lang="da-DK" sz="2200" i="1" dirty="0" err="1"/>
              <a:t>fritvalg</a:t>
            </a:r>
            <a:r>
              <a:rPr lang="da-DK" sz="2200" i="1" dirty="0"/>
              <a:t> fra 1. januar 2026 være, at der ydes forhøjelse af pensionsbidraget, dog således, at medarbejderen inden 1. oktober 2025 kan give besked om, at der ønskes kontant udbetaling</a:t>
            </a:r>
          </a:p>
        </p:txBody>
      </p:sp>
      <p:pic>
        <p:nvPicPr>
          <p:cNvPr id="4" name="Billede 3">
            <a:extLst>
              <a:ext uri="{FF2B5EF4-FFF2-40B4-BE49-F238E27FC236}">
                <a16:creationId xmlns:a16="http://schemas.microsoft.com/office/drawing/2014/main" id="{A7735CAB-6940-FED0-ABB7-6C06DDF47DC3}"/>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5" name="Picture 2" descr="Flest vælger ekstra løn - Teknisk Landsforbund">
            <a:extLst>
              <a:ext uri="{FF2B5EF4-FFF2-40B4-BE49-F238E27FC236}">
                <a16:creationId xmlns:a16="http://schemas.microsoft.com/office/drawing/2014/main" id="{AECE379C-84BE-21F6-11FA-CFD68D93316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895" b="96474" l="10000" r="90000">
                        <a14:foregroundMark x1="70000" y1="78421" x2="44702" y2="81474"/>
                        <a14:foregroundMark x1="44702" y1="81474" x2="31649" y2="29474"/>
                        <a14:foregroundMark x1="31649" y1="29474" x2="45719" y2="17526"/>
                        <a14:foregroundMark x1="45719" y1="17526" x2="56211" y2="31737"/>
                        <a14:foregroundMark x1="56211" y1="31737" x2="57895" y2="61421"/>
                        <a14:foregroundMark x1="57895" y1="61421" x2="40561" y2="65895"/>
                        <a14:foregroundMark x1="40561" y1="65895" x2="37018" y2="65368"/>
                        <a14:foregroundMark x1="24702" y1="28947" x2="39123" y2="48947"/>
                        <a14:foregroundMark x1="39123" y1="48947" x2="75649" y2="69842"/>
                        <a14:foregroundMark x1="75649" y1="69842" x2="78175" y2="41895"/>
                        <a14:foregroundMark x1="78175" y1="41895" x2="62596" y2="14368"/>
                        <a14:foregroundMark x1="62596" y1="14368" x2="34632" y2="11842"/>
                        <a14:foregroundMark x1="34632" y1="11842" x2="20561" y2="16211"/>
                        <a14:foregroundMark x1="20561" y1="16211" x2="18947" y2="47947"/>
                        <a14:foregroundMark x1="18947" y1="47947" x2="47895" y2="96474"/>
                        <a14:foregroundMark x1="47895" y1="96474" x2="72035" y2="86368"/>
                        <a14:foregroundMark x1="72035" y1="86368" x2="80281" y2="61895"/>
                        <a14:foregroundMark x1="80281" y1="61895" x2="80140" y2="56105"/>
                        <a14:foregroundMark x1="68175" y1="42526" x2="68175" y2="42526"/>
                        <a14:foregroundMark x1="68175" y1="42526" x2="68175" y2="42526"/>
                        <a14:foregroundMark x1="62737" y1="39263" x2="65649" y2="64263"/>
                        <a14:foregroundMark x1="51158" y1="3895" x2="59474" y2="8789"/>
                      </a14:backgroundRemoval>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580922" y="2246566"/>
            <a:ext cx="3876485" cy="2584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36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7A80E-8EAE-9DDE-EA99-FF016F611F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AA8A66A-20C0-51D9-8CA5-0D9A4313BF47}"/>
              </a:ext>
            </a:extLst>
          </p:cNvPr>
          <p:cNvSpPr>
            <a:spLocks noGrp="1"/>
          </p:cNvSpPr>
          <p:nvPr>
            <p:ph type="title"/>
          </p:nvPr>
        </p:nvSpPr>
        <p:spPr/>
        <p:txBody>
          <a:bodyPr/>
          <a:lstStyle/>
          <a:p>
            <a:r>
              <a:rPr lang="da-DK" b="1" dirty="0" err="1">
                <a:effectLst>
                  <a:outerShdw blurRad="38100" dist="38100" dir="2700000" algn="tl">
                    <a:srgbClr val="000000">
                      <a:alpha val="43137"/>
                    </a:srgbClr>
                  </a:outerShdw>
                </a:effectLst>
              </a:rPr>
              <a:t>TR-appen</a:t>
            </a:r>
            <a:r>
              <a:rPr lang="da-DK" b="1" dirty="0">
                <a:effectLst>
                  <a:outerShdw blurRad="38100" dist="38100" dir="2700000" algn="tl">
                    <a:srgbClr val="000000">
                      <a:alpha val="43137"/>
                    </a:srgbClr>
                  </a:outerShdw>
                </a:effectLst>
              </a:rPr>
              <a:t> er blevet forbedret</a:t>
            </a:r>
          </a:p>
        </p:txBody>
      </p:sp>
      <p:sp>
        <p:nvSpPr>
          <p:cNvPr id="3" name="Pladsholder til indhold 2">
            <a:extLst>
              <a:ext uri="{FF2B5EF4-FFF2-40B4-BE49-F238E27FC236}">
                <a16:creationId xmlns:a16="http://schemas.microsoft.com/office/drawing/2014/main" id="{DD72F47E-764B-2612-C941-77E33F0A85D8}"/>
              </a:ext>
            </a:extLst>
          </p:cNvPr>
          <p:cNvSpPr>
            <a:spLocks noGrp="1"/>
          </p:cNvSpPr>
          <p:nvPr>
            <p:ph idx="1"/>
          </p:nvPr>
        </p:nvSpPr>
        <p:spPr/>
        <p:txBody>
          <a:bodyPr>
            <a:normAutofit/>
          </a:bodyPr>
          <a:lstStyle/>
          <a:p>
            <a:pPr>
              <a:tabLst>
                <a:tab pos="457200" algn="l"/>
              </a:tabLst>
            </a:pPr>
            <a:r>
              <a:rPr lang="da-DK" sz="2200" dirty="0">
                <a:solidFill>
                  <a:srgbClr val="000000"/>
                </a:solidFill>
                <a:effectLst/>
                <a:ea typeface="Calibri" panose="020F0502020204030204" pitchFamily="34" charset="0"/>
                <a:cs typeface="Aptos" panose="020B0004020202020204" pitchFamily="34" charset="0"/>
              </a:rPr>
              <a:t>Kun én indgang til at redigere oplysninger på et medlem</a:t>
            </a:r>
            <a:endParaRPr lang="da-DK" sz="2200" dirty="0">
              <a:solidFill>
                <a:srgbClr val="000000"/>
              </a:solidFill>
              <a:ea typeface="Calibri" panose="020F0502020204030204" pitchFamily="34" charset="0"/>
              <a:cs typeface="Aptos" panose="020B0004020202020204" pitchFamily="34" charset="0"/>
            </a:endParaRPr>
          </a:p>
          <a:p>
            <a:pPr>
              <a:tabLst>
                <a:tab pos="457200" algn="l"/>
              </a:tabLst>
            </a:pPr>
            <a:r>
              <a:rPr lang="da-DK" sz="2200" dirty="0">
                <a:solidFill>
                  <a:srgbClr val="000000"/>
                </a:solidFill>
                <a:effectLst/>
                <a:ea typeface="Calibri" panose="020F0502020204030204" pitchFamily="34" charset="0"/>
                <a:cs typeface="Aptos" panose="020B0004020202020204" pitchFamily="34" charset="0"/>
              </a:rPr>
              <a:t>TR kan sende aftale videre til kollega eller leder</a:t>
            </a:r>
            <a:endParaRPr lang="da-DK" sz="2200" dirty="0">
              <a:effectLst/>
              <a:ea typeface="Calibri" panose="020F0502020204030204" pitchFamily="34" charset="0"/>
              <a:cs typeface="Aptos" panose="020B0004020202020204" pitchFamily="34" charset="0"/>
            </a:endParaRPr>
          </a:p>
          <a:p>
            <a:pPr>
              <a:tabLst>
                <a:tab pos="457200" algn="l"/>
              </a:tabLst>
            </a:pPr>
            <a:r>
              <a:rPr lang="da-DK" sz="2200" dirty="0" err="1">
                <a:solidFill>
                  <a:srgbClr val="000000"/>
                </a:solidFill>
                <a:effectLst/>
                <a:ea typeface="Calibri" panose="020F0502020204030204" pitchFamily="34" charset="0"/>
                <a:cs typeface="Aptos" panose="020B0004020202020204" pitchFamily="34" charset="0"/>
              </a:rPr>
              <a:t>TR’s</a:t>
            </a:r>
            <a:r>
              <a:rPr lang="da-DK" sz="2200" dirty="0">
                <a:solidFill>
                  <a:srgbClr val="000000"/>
                </a:solidFill>
                <a:effectLst/>
                <a:ea typeface="Calibri" panose="020F0502020204030204" pitchFamily="34" charset="0"/>
                <a:cs typeface="Aptos" panose="020B0004020202020204" pitchFamily="34" charset="0"/>
              </a:rPr>
              <a:t> kontakter i </a:t>
            </a:r>
            <a:r>
              <a:rPr lang="da-DK" sz="2200" dirty="0">
                <a:solidFill>
                  <a:srgbClr val="000000"/>
                </a:solidFill>
                <a:ea typeface="Calibri" panose="020F0502020204030204" pitchFamily="34" charset="0"/>
                <a:cs typeface="Aptos" panose="020B0004020202020204" pitchFamily="34" charset="0"/>
              </a:rPr>
              <a:t>”</a:t>
            </a:r>
            <a:r>
              <a:rPr lang="da-DK" sz="2200" dirty="0">
                <a:solidFill>
                  <a:srgbClr val="000000"/>
                </a:solidFill>
                <a:effectLst/>
                <a:ea typeface="Calibri" panose="020F0502020204030204" pitchFamily="34" charset="0"/>
                <a:cs typeface="Aptos" panose="020B0004020202020204" pitchFamily="34" charset="0"/>
              </a:rPr>
              <a:t>Mit samarbejde” sorteres efter hverv</a:t>
            </a:r>
            <a:endParaRPr lang="da-DK" sz="2200" dirty="0">
              <a:solidFill>
                <a:srgbClr val="000000"/>
              </a:solidFill>
              <a:ea typeface="Calibri" panose="020F0502020204030204" pitchFamily="34" charset="0"/>
              <a:cs typeface="Aptos" panose="020B0004020202020204" pitchFamily="34" charset="0"/>
            </a:endParaRPr>
          </a:p>
          <a:p>
            <a:pPr>
              <a:tabLst>
                <a:tab pos="457200" algn="l"/>
              </a:tabLst>
            </a:pPr>
            <a:r>
              <a:rPr lang="da-DK" sz="2200" dirty="0">
                <a:solidFill>
                  <a:srgbClr val="000000"/>
                </a:solidFill>
                <a:effectLst/>
                <a:ea typeface="Calibri" panose="020F0502020204030204" pitchFamily="34" charset="0"/>
              </a:rPr>
              <a:t>TR kan vælge både arbejds- og private mailadresser i ”Kontakt flere” </a:t>
            </a:r>
          </a:p>
          <a:p>
            <a:pPr>
              <a:tabLst>
                <a:tab pos="457200" algn="l"/>
              </a:tabLst>
            </a:pPr>
            <a:r>
              <a:rPr lang="da-DK" sz="2200" dirty="0">
                <a:solidFill>
                  <a:srgbClr val="000000"/>
                </a:solidFill>
                <a:effectLst/>
                <a:ea typeface="Calibri" panose="020F0502020204030204" pitchFamily="34" charset="0"/>
              </a:rPr>
              <a:t>Ny version af Mine medlemmer</a:t>
            </a:r>
          </a:p>
          <a:p>
            <a:pPr>
              <a:tabLst>
                <a:tab pos="457200" algn="l"/>
              </a:tabLst>
            </a:pPr>
            <a:endParaRPr lang="da-DK" sz="2200" dirty="0">
              <a:solidFill>
                <a:srgbClr val="000000"/>
              </a:solidFill>
              <a:ea typeface="Calibri" panose="020F0502020204030204" pitchFamily="34" charset="0"/>
              <a:cs typeface="Aptos" panose="020B0004020202020204" pitchFamily="34" charset="0"/>
            </a:endParaRPr>
          </a:p>
          <a:p>
            <a:pPr>
              <a:tabLst>
                <a:tab pos="457200" algn="l"/>
              </a:tabLst>
            </a:pPr>
            <a:endParaRPr lang="da-DK" sz="2200" dirty="0">
              <a:solidFill>
                <a:srgbClr val="000000"/>
              </a:solidFill>
              <a:effectLst/>
              <a:ea typeface="Calibri" panose="020F0502020204030204" pitchFamily="34" charset="0"/>
              <a:cs typeface="Aptos" panose="020B0004020202020204" pitchFamily="34" charset="0"/>
            </a:endParaRPr>
          </a:p>
          <a:p>
            <a:pPr>
              <a:tabLst>
                <a:tab pos="457200" algn="l"/>
              </a:tabLst>
            </a:pPr>
            <a:r>
              <a:rPr lang="da-DK" sz="2200" dirty="0">
                <a:solidFill>
                  <a:srgbClr val="000000"/>
                </a:solidFill>
                <a:effectLst/>
                <a:ea typeface="Calibri" panose="020F0502020204030204" pitchFamily="34" charset="0"/>
              </a:rPr>
              <a:t>Alle bliver bedt om at opdatere sin app </a:t>
            </a:r>
            <a:endParaRPr lang="da-DK" sz="2200" dirty="0">
              <a:effectLst/>
              <a:ea typeface="Calibri" panose="020F0502020204030204" pitchFamily="34" charset="0"/>
              <a:cs typeface="Aptos" panose="020B0004020202020204" pitchFamily="34" charset="0"/>
            </a:endParaRPr>
          </a:p>
        </p:txBody>
      </p:sp>
      <p:pic>
        <p:nvPicPr>
          <p:cNvPr id="4" name="Billede 3">
            <a:extLst>
              <a:ext uri="{FF2B5EF4-FFF2-40B4-BE49-F238E27FC236}">
                <a16:creationId xmlns:a16="http://schemas.microsoft.com/office/drawing/2014/main" id="{A204EC2E-7749-2C1E-FF65-F4DCE449F4C9}"/>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1026" name="Picture 2" descr="Ny forbedret udgave af din TR-app | FOA">
            <a:extLst>
              <a:ext uri="{FF2B5EF4-FFF2-40B4-BE49-F238E27FC236}">
                <a16:creationId xmlns:a16="http://schemas.microsoft.com/office/drawing/2014/main" id="{1D6F46D5-3AAB-DB36-6CF3-FED78BA46B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448" y="3676624"/>
            <a:ext cx="5657088" cy="3181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922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F1675-94BF-9C83-D94C-83F8AFED102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7BC525-9BDA-5BE2-8126-5FCF73AA6B62}"/>
              </a:ext>
            </a:extLst>
          </p:cNvPr>
          <p:cNvSpPr>
            <a:spLocks noGrp="1"/>
          </p:cNvSpPr>
          <p:nvPr>
            <p:ph type="title"/>
          </p:nvPr>
        </p:nvSpPr>
        <p:spPr/>
        <p:txBody>
          <a:bodyPr/>
          <a:lstStyle/>
          <a:p>
            <a:r>
              <a:rPr lang="da-DK" sz="4400" kern="0" dirty="0">
                <a:effectLst/>
                <a:ea typeface="Calibri" panose="020F0502020204030204" pitchFamily="34" charset="0"/>
              </a:rPr>
              <a:t>Bisidderopgaver</a:t>
            </a:r>
            <a:br>
              <a:rPr lang="da-DK" sz="6000" dirty="0">
                <a:effectLst/>
                <a:ea typeface="Calibri" panose="020F0502020204030204" pitchFamily="34" charset="0"/>
                <a:cs typeface="Aptos" panose="020B0004020202020204" pitchFamily="34" charset="0"/>
              </a:rPr>
            </a:br>
            <a:endParaRPr lang="da-DK" b="1" dirty="0">
              <a:effectLst>
                <a:outerShdw blurRad="38100" dist="38100" dir="2700000" algn="tl">
                  <a:srgbClr val="000000">
                    <a:alpha val="43137"/>
                  </a:srgbClr>
                </a:outerShdw>
              </a:effectLst>
            </a:endParaRPr>
          </a:p>
        </p:txBody>
      </p:sp>
      <p:sp>
        <p:nvSpPr>
          <p:cNvPr id="3" name="Pladsholder til indhold 2">
            <a:extLst>
              <a:ext uri="{FF2B5EF4-FFF2-40B4-BE49-F238E27FC236}">
                <a16:creationId xmlns:a16="http://schemas.microsoft.com/office/drawing/2014/main" id="{0B53F507-E7D1-21A5-3FE2-D65B6FE9A617}"/>
              </a:ext>
            </a:extLst>
          </p:cNvPr>
          <p:cNvSpPr>
            <a:spLocks noGrp="1"/>
          </p:cNvSpPr>
          <p:nvPr>
            <p:ph idx="1"/>
          </p:nvPr>
        </p:nvSpPr>
        <p:spPr/>
        <p:txBody>
          <a:bodyPr>
            <a:normAutofit/>
          </a:bodyPr>
          <a:lstStyle/>
          <a:p>
            <a:pPr>
              <a:lnSpc>
                <a:spcPct val="125000"/>
              </a:lnSpc>
              <a:spcAft>
                <a:spcPts val="600"/>
              </a:spcAft>
            </a:pPr>
            <a:r>
              <a:rPr lang="da-DK" sz="2200" kern="100" dirty="0">
                <a:ea typeface="Calibri" panose="020F0502020204030204" pitchFamily="34" charset="0"/>
                <a:cs typeface="Times New Roman" panose="02020603050405020304" pitchFamily="18" charset="0"/>
              </a:rPr>
              <a:t>Opgaven løses som udgangspunkt af den lokale TR eller en TR fra klyngen </a:t>
            </a:r>
          </a:p>
          <a:p>
            <a:pPr>
              <a:lnSpc>
                <a:spcPct val="125000"/>
              </a:lnSpc>
              <a:spcAft>
                <a:spcPts val="600"/>
              </a:spcAft>
            </a:pPr>
            <a:r>
              <a:rPr lang="da-DK" sz="2200" kern="100" dirty="0">
                <a:ea typeface="Calibri" panose="020F0502020204030204" pitchFamily="34" charset="0"/>
                <a:cs typeface="Times New Roman" panose="02020603050405020304" pitchFamily="18" charset="0"/>
              </a:rPr>
              <a:t>Ved tvivl så Kontakter </a:t>
            </a:r>
            <a:r>
              <a:rPr lang="da-DK" sz="2200" kern="100" dirty="0" err="1">
                <a:ea typeface="Calibri" panose="020F0502020204030204" pitchFamily="34" charset="0"/>
                <a:cs typeface="Times New Roman" panose="02020603050405020304" pitchFamily="18" charset="0"/>
              </a:rPr>
              <a:t>TR’en</a:t>
            </a:r>
            <a:r>
              <a:rPr lang="da-DK" sz="2200" kern="100" dirty="0">
                <a:ea typeface="Calibri" panose="020F0502020204030204" pitchFamily="34" charset="0"/>
                <a:cs typeface="Times New Roman" panose="02020603050405020304" pitchFamily="18" charset="0"/>
              </a:rPr>
              <a:t> selv en FTR og drøfter hvorvidt sagen kan overdrages til LFS.  </a:t>
            </a:r>
          </a:p>
        </p:txBody>
      </p:sp>
      <p:pic>
        <p:nvPicPr>
          <p:cNvPr id="4" name="Billede 3">
            <a:extLst>
              <a:ext uri="{FF2B5EF4-FFF2-40B4-BE49-F238E27FC236}">
                <a16:creationId xmlns:a16="http://schemas.microsoft.com/office/drawing/2014/main" id="{8FEA0B20-9651-37B0-2E03-E9423EB7764A}"/>
              </a:ext>
            </a:extLst>
          </p:cNvPr>
          <p:cNvPicPr>
            <a:picLocks noChangeAspect="1"/>
          </p:cNvPicPr>
          <p:nvPr/>
        </p:nvPicPr>
        <p:blipFill>
          <a:blip r:embed="rId3"/>
          <a:stretch>
            <a:fillRect/>
          </a:stretch>
        </p:blipFill>
        <p:spPr>
          <a:xfrm>
            <a:off x="10220057" y="230188"/>
            <a:ext cx="1359526" cy="1359526"/>
          </a:xfrm>
          <a:prstGeom prst="rect">
            <a:avLst/>
          </a:prstGeom>
        </p:spPr>
      </p:pic>
      <p:pic>
        <p:nvPicPr>
          <p:cNvPr id="3074" name="Picture 2" descr="Stå stærkt som TR - 5 TR-løfter">
            <a:extLst>
              <a:ext uri="{FF2B5EF4-FFF2-40B4-BE49-F238E27FC236}">
                <a16:creationId xmlns:a16="http://schemas.microsoft.com/office/drawing/2014/main" id="{915339E1-39B3-6B8D-ED31-B4CCEFE9B7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574"/>
          <a:stretch/>
        </p:blipFill>
        <p:spPr bwMode="auto">
          <a:xfrm>
            <a:off x="3779520" y="3429000"/>
            <a:ext cx="3403473" cy="333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13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C66923-A195-3654-8D6A-A98BB5F5689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B86B2AA-65DF-D516-AF4F-26C3D969AA26}"/>
              </a:ext>
            </a:extLst>
          </p:cNvPr>
          <p:cNvSpPr>
            <a:spLocks noGrp="1"/>
          </p:cNvSpPr>
          <p:nvPr>
            <p:ph type="title"/>
          </p:nvPr>
        </p:nvSpPr>
        <p:spPr/>
        <p:txBody>
          <a:bodyPr>
            <a:normAutofit fontScale="90000"/>
          </a:bodyPr>
          <a:lstStyle/>
          <a:p>
            <a:pPr>
              <a:lnSpc>
                <a:spcPct val="100000"/>
              </a:lnSpc>
              <a:spcAft>
                <a:spcPts val="600"/>
              </a:spcAft>
              <a:buNone/>
            </a:pPr>
            <a:r>
              <a:rPr lang="da-DK" sz="4400" kern="100" dirty="0">
                <a:effectLst/>
                <a:ea typeface="Calibri" panose="020F0502020204030204" pitchFamily="34" charset="0"/>
                <a:cs typeface="Calibri" panose="020F0502020204030204" pitchFamily="34" charset="0"/>
              </a:rPr>
              <a:t>Nyt løntjekskema – </a:t>
            </a:r>
            <a:br>
              <a:rPr lang="da-DK" sz="4400" kern="100" dirty="0">
                <a:effectLst/>
                <a:ea typeface="Calibri" panose="020F0502020204030204" pitchFamily="34" charset="0"/>
                <a:cs typeface="Calibri" panose="020F0502020204030204" pitchFamily="34" charset="0"/>
              </a:rPr>
            </a:br>
            <a:r>
              <a:rPr lang="da-DK" sz="4400" kern="100" dirty="0">
                <a:effectLst/>
                <a:ea typeface="Calibri" panose="020F0502020204030204" pitchFamily="34" charset="0"/>
                <a:cs typeface="Calibri" panose="020F0502020204030204" pitchFamily="34" charset="0"/>
              </a:rPr>
              <a:t>Manglede opdateret pension. </a:t>
            </a:r>
            <a:endParaRPr lang="da-DK" b="1" dirty="0">
              <a:effectLst>
                <a:outerShdw blurRad="38100" dist="38100" dir="2700000" algn="tl">
                  <a:srgbClr val="000000">
                    <a:alpha val="43137"/>
                  </a:srgbClr>
                </a:outerShdw>
              </a:effectLst>
            </a:endParaRPr>
          </a:p>
        </p:txBody>
      </p:sp>
      <p:pic>
        <p:nvPicPr>
          <p:cNvPr id="4" name="Billede 3">
            <a:extLst>
              <a:ext uri="{FF2B5EF4-FFF2-40B4-BE49-F238E27FC236}">
                <a16:creationId xmlns:a16="http://schemas.microsoft.com/office/drawing/2014/main" id="{650C1076-6F2C-7F84-4949-0FA1EE864F6A}"/>
              </a:ext>
            </a:extLst>
          </p:cNvPr>
          <p:cNvPicPr>
            <a:picLocks noChangeAspect="1"/>
          </p:cNvPicPr>
          <p:nvPr/>
        </p:nvPicPr>
        <p:blipFill>
          <a:blip r:embed="rId3"/>
          <a:stretch>
            <a:fillRect/>
          </a:stretch>
        </p:blipFill>
        <p:spPr>
          <a:xfrm>
            <a:off x="10220057" y="230188"/>
            <a:ext cx="1359526" cy="1359526"/>
          </a:xfrm>
          <a:prstGeom prst="rect">
            <a:avLst/>
          </a:prstGeom>
        </p:spPr>
      </p:pic>
      <p:sp>
        <p:nvSpPr>
          <p:cNvPr id="8" name="Pladsholder til indhold 7">
            <a:extLst>
              <a:ext uri="{FF2B5EF4-FFF2-40B4-BE49-F238E27FC236}">
                <a16:creationId xmlns:a16="http://schemas.microsoft.com/office/drawing/2014/main" id="{EF055D20-ECDD-7033-69FA-0E3D57674CA2}"/>
              </a:ext>
            </a:extLst>
          </p:cNvPr>
          <p:cNvSpPr>
            <a:spLocks noGrp="1"/>
          </p:cNvSpPr>
          <p:nvPr>
            <p:ph idx="1"/>
          </p:nvPr>
        </p:nvSpPr>
        <p:spPr/>
        <p:txBody>
          <a:bodyPr/>
          <a:lstStyle/>
          <a:p>
            <a:endParaRPr lang="da-DK"/>
          </a:p>
        </p:txBody>
      </p:sp>
      <p:pic>
        <p:nvPicPr>
          <p:cNvPr id="10" name="Billede 9">
            <a:extLst>
              <a:ext uri="{FF2B5EF4-FFF2-40B4-BE49-F238E27FC236}">
                <a16:creationId xmlns:a16="http://schemas.microsoft.com/office/drawing/2014/main" id="{9AE7BB9F-7035-E886-8176-A11D889F7762}"/>
              </a:ext>
            </a:extLst>
          </p:cNvPr>
          <p:cNvPicPr>
            <a:picLocks noChangeAspect="1"/>
          </p:cNvPicPr>
          <p:nvPr/>
        </p:nvPicPr>
        <p:blipFill>
          <a:blip r:embed="rId4"/>
          <a:stretch>
            <a:fillRect/>
          </a:stretch>
        </p:blipFill>
        <p:spPr>
          <a:xfrm>
            <a:off x="4828155" y="1827943"/>
            <a:ext cx="5391902" cy="4505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9228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36D715-3A25-BBEF-C25F-52AF6A459B60}"/>
              </a:ext>
            </a:extLst>
          </p:cNvPr>
          <p:cNvSpPr>
            <a:spLocks noGrp="1"/>
          </p:cNvSpPr>
          <p:nvPr>
            <p:ph type="title"/>
          </p:nvPr>
        </p:nvSpPr>
        <p:spPr/>
        <p:txBody>
          <a:bodyPr/>
          <a:lstStyle/>
          <a:p>
            <a:r>
              <a:rPr lang="da-DK" b="1" dirty="0"/>
              <a:t>Fællestillidsrepræsentanter almen</a:t>
            </a:r>
          </a:p>
        </p:txBody>
      </p:sp>
      <p:sp>
        <p:nvSpPr>
          <p:cNvPr id="9" name="Tekstfelt 8">
            <a:extLst>
              <a:ext uri="{FF2B5EF4-FFF2-40B4-BE49-F238E27FC236}">
                <a16:creationId xmlns:a16="http://schemas.microsoft.com/office/drawing/2014/main" id="{377E9688-25CF-7E7F-32E1-72D31C48E18B}"/>
              </a:ext>
            </a:extLst>
          </p:cNvPr>
          <p:cNvSpPr txBox="1"/>
          <p:nvPr/>
        </p:nvSpPr>
        <p:spPr>
          <a:xfrm>
            <a:off x="3467423" y="3894322"/>
            <a:ext cx="2361745" cy="1323439"/>
          </a:xfrm>
          <a:prstGeom prst="rect">
            <a:avLst/>
          </a:prstGeom>
          <a:noFill/>
        </p:spPr>
        <p:txBody>
          <a:bodyPr wrap="square" rtlCol="0">
            <a:spAutoFit/>
          </a:bodyPr>
          <a:lstStyle/>
          <a:p>
            <a:endParaRPr lang="da-DK" sz="2000" dirty="0"/>
          </a:p>
          <a:p>
            <a:r>
              <a:rPr lang="da-DK" sz="2000" dirty="0"/>
              <a:t>Vibeke Jensen </a:t>
            </a:r>
            <a:r>
              <a:rPr lang="da-DK" sz="2000" dirty="0">
                <a:hlinkClick r:id="rId3"/>
              </a:rPr>
              <a:t>vibj@foa.dk</a:t>
            </a:r>
            <a:r>
              <a:rPr lang="da-DK" sz="2000" dirty="0"/>
              <a:t> </a:t>
            </a:r>
          </a:p>
          <a:p>
            <a:pPr marL="0" indent="0">
              <a:buNone/>
            </a:pPr>
            <a:r>
              <a:rPr lang="da-DK" sz="2000" dirty="0" err="1"/>
              <a:t>Tlf</a:t>
            </a:r>
            <a:r>
              <a:rPr lang="da-DK" sz="2000" dirty="0"/>
              <a:t>: 30660079</a:t>
            </a:r>
          </a:p>
        </p:txBody>
      </p:sp>
      <p:sp>
        <p:nvSpPr>
          <p:cNvPr id="10" name="Tekstfelt 9">
            <a:extLst>
              <a:ext uri="{FF2B5EF4-FFF2-40B4-BE49-F238E27FC236}">
                <a16:creationId xmlns:a16="http://schemas.microsoft.com/office/drawing/2014/main" id="{71137551-9676-2A7F-5059-94270E73D476}"/>
              </a:ext>
            </a:extLst>
          </p:cNvPr>
          <p:cNvSpPr txBox="1"/>
          <p:nvPr/>
        </p:nvSpPr>
        <p:spPr>
          <a:xfrm flipH="1">
            <a:off x="6114476" y="3873137"/>
            <a:ext cx="3430465" cy="1323439"/>
          </a:xfrm>
          <a:prstGeom prst="rect">
            <a:avLst/>
          </a:prstGeom>
          <a:noFill/>
        </p:spPr>
        <p:txBody>
          <a:bodyPr wrap="square" rtlCol="0">
            <a:spAutoFit/>
          </a:bodyPr>
          <a:lstStyle/>
          <a:p>
            <a:endParaRPr lang="da-DK" sz="2000" dirty="0"/>
          </a:p>
          <a:p>
            <a:r>
              <a:rPr lang="da-DK" sz="2000" dirty="0"/>
              <a:t>Nanna Mikkelsen</a:t>
            </a:r>
          </a:p>
          <a:p>
            <a:r>
              <a:rPr lang="da-DK" sz="2000" dirty="0">
                <a:hlinkClick r:id="rId4"/>
              </a:rPr>
              <a:t>nami@foa.dk</a:t>
            </a:r>
            <a:r>
              <a:rPr lang="da-DK" sz="2000" dirty="0">
                <a:hlinkClick r:id="rId5"/>
              </a:rPr>
              <a:t>  </a:t>
            </a:r>
            <a:endParaRPr lang="da-DK" sz="2000" dirty="0"/>
          </a:p>
          <a:p>
            <a:pPr marL="0" indent="0">
              <a:buNone/>
            </a:pPr>
            <a:r>
              <a:rPr lang="da-DK" sz="2000" dirty="0" err="1"/>
              <a:t>Tlf</a:t>
            </a:r>
            <a:r>
              <a:rPr lang="da-DK" sz="2000" dirty="0"/>
              <a:t>: 30785114</a:t>
            </a:r>
          </a:p>
        </p:txBody>
      </p:sp>
      <p:sp>
        <p:nvSpPr>
          <p:cNvPr id="12" name="Tekstfelt 11">
            <a:extLst>
              <a:ext uri="{FF2B5EF4-FFF2-40B4-BE49-F238E27FC236}">
                <a16:creationId xmlns:a16="http://schemas.microsoft.com/office/drawing/2014/main" id="{EE58A645-2F43-EEA8-CFE1-6CC62EE058DF}"/>
              </a:ext>
            </a:extLst>
          </p:cNvPr>
          <p:cNvSpPr txBox="1"/>
          <p:nvPr/>
        </p:nvSpPr>
        <p:spPr>
          <a:xfrm>
            <a:off x="557654" y="4179740"/>
            <a:ext cx="2857500" cy="1231106"/>
          </a:xfrm>
          <a:prstGeom prst="rect">
            <a:avLst/>
          </a:prstGeom>
          <a:noFill/>
        </p:spPr>
        <p:txBody>
          <a:bodyPr wrap="square" rtlCol="0">
            <a:spAutoFit/>
          </a:bodyPr>
          <a:lstStyle/>
          <a:p>
            <a:r>
              <a:rPr lang="da-DK" sz="2000" dirty="0"/>
              <a:t>Michala Toftager Bovien</a:t>
            </a:r>
          </a:p>
          <a:p>
            <a:r>
              <a:rPr lang="da-DK" sz="2000" dirty="0">
                <a:hlinkClick r:id="rId6"/>
              </a:rPr>
              <a:t>mitb@foa.dk</a:t>
            </a:r>
            <a:endParaRPr lang="da-DK" sz="2000" dirty="0"/>
          </a:p>
          <a:p>
            <a:r>
              <a:rPr lang="da-DK" sz="2000" dirty="0" err="1"/>
              <a:t>Tlf</a:t>
            </a:r>
            <a:r>
              <a:rPr lang="da-DK" sz="2000" dirty="0"/>
              <a:t>: 30785106</a:t>
            </a:r>
          </a:p>
          <a:p>
            <a:endParaRPr lang="da-DK" sz="1400" dirty="0"/>
          </a:p>
        </p:txBody>
      </p:sp>
      <p:sp>
        <p:nvSpPr>
          <p:cNvPr id="14" name="Tekstfelt 13">
            <a:extLst>
              <a:ext uri="{FF2B5EF4-FFF2-40B4-BE49-F238E27FC236}">
                <a16:creationId xmlns:a16="http://schemas.microsoft.com/office/drawing/2014/main" id="{A99F5755-E919-EEC0-CFD8-0E53CF0663AC}"/>
              </a:ext>
            </a:extLst>
          </p:cNvPr>
          <p:cNvSpPr txBox="1"/>
          <p:nvPr/>
        </p:nvSpPr>
        <p:spPr>
          <a:xfrm>
            <a:off x="8709247" y="4133574"/>
            <a:ext cx="3331846" cy="1015663"/>
          </a:xfrm>
          <a:prstGeom prst="rect">
            <a:avLst/>
          </a:prstGeom>
          <a:noFill/>
        </p:spPr>
        <p:txBody>
          <a:bodyPr wrap="square" rtlCol="0">
            <a:spAutoFit/>
          </a:bodyPr>
          <a:lstStyle/>
          <a:p>
            <a:r>
              <a:rPr lang="da-DK" sz="2000" dirty="0"/>
              <a:t>Maria Porse </a:t>
            </a:r>
          </a:p>
          <a:p>
            <a:r>
              <a:rPr lang="da-DK" sz="2000" dirty="0">
                <a:hlinkClick r:id="rId7"/>
              </a:rPr>
              <a:t>maria@foa.dk</a:t>
            </a:r>
            <a:endParaRPr lang="da-DK" sz="2000" dirty="0"/>
          </a:p>
          <a:p>
            <a:r>
              <a:rPr lang="da-DK" sz="2000" dirty="0" err="1"/>
              <a:t>Tlf</a:t>
            </a:r>
            <a:r>
              <a:rPr lang="da-DK" sz="2000" dirty="0"/>
              <a:t>: 30785110</a:t>
            </a:r>
          </a:p>
        </p:txBody>
      </p:sp>
      <p:pic>
        <p:nvPicPr>
          <p:cNvPr id="15" name="Billede 14">
            <a:extLst>
              <a:ext uri="{FF2B5EF4-FFF2-40B4-BE49-F238E27FC236}">
                <a16:creationId xmlns:a16="http://schemas.microsoft.com/office/drawing/2014/main" id="{90E1EF33-E3C8-50B0-047B-E9E7BA0D4C2E}"/>
              </a:ext>
            </a:extLst>
          </p:cNvPr>
          <p:cNvPicPr>
            <a:picLocks noChangeAspect="1"/>
          </p:cNvPicPr>
          <p:nvPr/>
        </p:nvPicPr>
        <p:blipFill rotWithShape="1">
          <a:blip r:embed="rId8">
            <a:alphaModFix/>
            <a:extLst>
              <a:ext uri="{28A0092B-C50C-407E-A947-70E740481C1C}">
                <a14:useLocalDpi xmlns:a14="http://schemas.microsoft.com/office/drawing/2010/main" val="0"/>
              </a:ext>
            </a:extLst>
          </a:blip>
          <a:srcRect r="-8" b="152"/>
          <a:stretch/>
        </p:blipFill>
        <p:spPr>
          <a:xfrm>
            <a:off x="9955731" y="197282"/>
            <a:ext cx="1495807" cy="149340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8" name="Tekstfelt 7">
            <a:extLst>
              <a:ext uri="{FF2B5EF4-FFF2-40B4-BE49-F238E27FC236}">
                <a16:creationId xmlns:a16="http://schemas.microsoft.com/office/drawing/2014/main" id="{B1943112-0014-805D-292F-0DAA49D4E4F3}"/>
              </a:ext>
            </a:extLst>
          </p:cNvPr>
          <p:cNvSpPr txBox="1"/>
          <p:nvPr/>
        </p:nvSpPr>
        <p:spPr>
          <a:xfrm>
            <a:off x="4401312" y="6459490"/>
            <a:ext cx="7790688" cy="276999"/>
          </a:xfrm>
          <a:prstGeom prst="rect">
            <a:avLst/>
          </a:prstGeom>
          <a:noFill/>
        </p:spPr>
        <p:txBody>
          <a:bodyPr wrap="square">
            <a:spAutoFit/>
          </a:bodyPr>
          <a:lstStyle/>
          <a:p>
            <a:r>
              <a:rPr lang="da-DK" sz="1200" dirty="0"/>
              <a:t>FOA-WIFI: Farfartil4</a:t>
            </a:r>
          </a:p>
        </p:txBody>
      </p:sp>
      <p:pic>
        <p:nvPicPr>
          <p:cNvPr id="3" name="Billede 2">
            <a:extLst>
              <a:ext uri="{FF2B5EF4-FFF2-40B4-BE49-F238E27FC236}">
                <a16:creationId xmlns:a16="http://schemas.microsoft.com/office/drawing/2014/main" id="{E1377CE7-14E4-FBF8-AE3C-6E57413FEEDA}"/>
              </a:ext>
            </a:extLst>
          </p:cNvPr>
          <p:cNvPicPr>
            <a:picLocks noChangeAspect="1"/>
          </p:cNvPicPr>
          <p:nvPr/>
        </p:nvPicPr>
        <p:blipFill>
          <a:blip r:embed="rId9"/>
          <a:srcRect l="20023" r="23973"/>
          <a:stretch/>
        </p:blipFill>
        <p:spPr>
          <a:xfrm>
            <a:off x="8696012" y="1707414"/>
            <a:ext cx="1619279" cy="2090803"/>
          </a:xfrm>
          <a:prstGeom prst="rect">
            <a:avLst/>
          </a:prstGeom>
        </p:spPr>
      </p:pic>
      <p:pic>
        <p:nvPicPr>
          <p:cNvPr id="1026" name="Picture 2">
            <a:extLst>
              <a:ext uri="{FF2B5EF4-FFF2-40B4-BE49-F238E27FC236}">
                <a16:creationId xmlns:a16="http://schemas.microsoft.com/office/drawing/2014/main" id="{5074DF9F-BAC7-CA19-AA49-1949F8ACEBF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424" r="28981"/>
          <a:stretch/>
        </p:blipFill>
        <p:spPr bwMode="auto">
          <a:xfrm>
            <a:off x="6205728" y="1699040"/>
            <a:ext cx="1524000" cy="2090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C6318A0-9F96-5FF6-E5DB-1610A39030D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1774" t="8345" r="23197" b="-867"/>
          <a:stretch/>
        </p:blipFill>
        <p:spPr bwMode="auto">
          <a:xfrm>
            <a:off x="682018" y="1695415"/>
            <a:ext cx="1723643" cy="2076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5B7BB57-715D-2B7D-C473-7EA18BC0FAC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0046" r="25806"/>
          <a:stretch/>
        </p:blipFill>
        <p:spPr bwMode="auto">
          <a:xfrm>
            <a:off x="3500498" y="1707607"/>
            <a:ext cx="1723643" cy="2047875"/>
          </a:xfrm>
          <a:prstGeom prst="rect">
            <a:avLst/>
          </a:prstGeom>
          <a:noFill/>
          <a:extLst>
            <a:ext uri="{909E8E84-426E-40DD-AFC4-6F175D3DCCD1}">
              <a14:hiddenFill xmlns:a14="http://schemas.microsoft.com/office/drawing/2010/main">
                <a:solidFill>
                  <a:srgbClr val="FFFFFF"/>
                </a:solidFill>
              </a14:hiddenFill>
            </a:ext>
          </a:extLst>
        </p:spPr>
      </p:pic>
      <p:sp>
        <p:nvSpPr>
          <p:cNvPr id="4" name="Tekstfelt 3">
            <a:extLst>
              <a:ext uri="{FF2B5EF4-FFF2-40B4-BE49-F238E27FC236}">
                <a16:creationId xmlns:a16="http://schemas.microsoft.com/office/drawing/2014/main" id="{CB970B5E-1180-A299-A949-7B4139608C1F}"/>
              </a:ext>
            </a:extLst>
          </p:cNvPr>
          <p:cNvSpPr txBox="1"/>
          <p:nvPr/>
        </p:nvSpPr>
        <p:spPr>
          <a:xfrm>
            <a:off x="6096000" y="5183390"/>
            <a:ext cx="5538346" cy="1477328"/>
          </a:xfrm>
          <a:prstGeom prst="rect">
            <a:avLst/>
          </a:prstGeom>
          <a:noFill/>
          <a:ln>
            <a:solidFill>
              <a:schemeClr val="tx1"/>
            </a:solidFill>
          </a:ln>
        </p:spPr>
        <p:txBody>
          <a:bodyPr wrap="square" rtlCol="0">
            <a:spAutoFit/>
          </a:bodyPr>
          <a:lstStyle/>
          <a:p>
            <a:r>
              <a:rPr lang="da-DK" dirty="0">
                <a:effectLst>
                  <a:outerShdw blurRad="38100" dist="38100" dir="2700000" algn="tl">
                    <a:srgbClr val="000000">
                      <a:alpha val="43137"/>
                    </a:srgbClr>
                  </a:outerShdw>
                </a:effectLst>
              </a:rPr>
              <a:t>OBS: Kontaktoplysningerne er til jer </a:t>
            </a:r>
            <a:r>
              <a:rPr lang="da-DK" dirty="0" err="1">
                <a:effectLst>
                  <a:outerShdw blurRad="38100" dist="38100" dir="2700000" algn="tl">
                    <a:srgbClr val="000000">
                      <a:alpha val="43137"/>
                    </a:srgbClr>
                  </a:outerShdw>
                </a:effectLst>
              </a:rPr>
              <a:t>TR’er</a:t>
            </a:r>
            <a:r>
              <a:rPr lang="da-DK" dirty="0">
                <a:effectLst>
                  <a:outerShdw blurRad="38100" dist="38100" dir="2700000" algn="tl">
                    <a:srgbClr val="000000">
                      <a:alpha val="43137"/>
                    </a:srgbClr>
                  </a:outerShdw>
                </a:effectLst>
              </a:rPr>
              <a:t>. </a:t>
            </a:r>
          </a:p>
          <a:p>
            <a:r>
              <a:rPr lang="da-DK" dirty="0">
                <a:effectLst>
                  <a:outerShdw blurRad="38100" dist="38100" dir="2700000" algn="tl">
                    <a:srgbClr val="000000">
                      <a:alpha val="43137"/>
                    </a:srgbClr>
                  </a:outerShdw>
                </a:effectLst>
              </a:rPr>
              <a:t>Medlemmerne er velkomne til at kontakte LFS på hovedtelefonen eller gennem FOA min post. </a:t>
            </a:r>
          </a:p>
          <a:p>
            <a:r>
              <a:rPr lang="da-DK" dirty="0">
                <a:effectLst>
                  <a:outerShdw blurRad="38100" dist="38100" dir="2700000" algn="tl">
                    <a:srgbClr val="000000">
                      <a:alpha val="43137"/>
                    </a:srgbClr>
                  </a:outerShdw>
                </a:effectLst>
              </a:rPr>
              <a:t>Hvis I har spørgsmål på medlemmernes vegne, kan I kontakte en FTR.  </a:t>
            </a:r>
          </a:p>
        </p:txBody>
      </p:sp>
    </p:spTree>
    <p:extLst>
      <p:ext uri="{BB962C8B-B14F-4D97-AF65-F5344CB8AC3E}">
        <p14:creationId xmlns:p14="http://schemas.microsoft.com/office/powerpoint/2010/main" val="3463283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F95CF4D-A22F-4AD2-76C9-DB1CC1718E9E}"/>
              </a:ext>
            </a:extLst>
          </p:cNvPr>
          <p:cNvSpPr>
            <a:spLocks noGrp="1"/>
          </p:cNvSpPr>
          <p:nvPr>
            <p:ph type="title"/>
          </p:nvPr>
        </p:nvSpPr>
        <p:spPr/>
        <p:txBody>
          <a:bodyPr/>
          <a:lstStyle/>
          <a:p>
            <a:r>
              <a:rPr lang="da-DK" dirty="0"/>
              <a:t>Webinar: Sådan melder du dine kollegaer ind</a:t>
            </a:r>
          </a:p>
        </p:txBody>
      </p:sp>
      <p:sp>
        <p:nvSpPr>
          <p:cNvPr id="5" name="Pladsholder til indhold 4">
            <a:extLst>
              <a:ext uri="{FF2B5EF4-FFF2-40B4-BE49-F238E27FC236}">
                <a16:creationId xmlns:a16="http://schemas.microsoft.com/office/drawing/2014/main" id="{9C027630-682F-93E9-E436-50D2451452F5}"/>
              </a:ext>
            </a:extLst>
          </p:cNvPr>
          <p:cNvSpPr>
            <a:spLocks noGrp="1"/>
          </p:cNvSpPr>
          <p:nvPr>
            <p:ph idx="1"/>
          </p:nvPr>
        </p:nvSpPr>
        <p:spPr/>
        <p:txBody>
          <a:bodyPr>
            <a:normAutofit/>
          </a:bodyPr>
          <a:lstStyle/>
          <a:p>
            <a:pPr algn="l"/>
            <a:r>
              <a:rPr lang="da-DK" b="0" i="0" u="none" strike="noStrike" dirty="0">
                <a:solidFill>
                  <a:srgbClr val="000000"/>
                </a:solidFill>
                <a:effectLst/>
                <a:latin typeface="SourceSans3"/>
                <a:hlinkClick r:id="rId3"/>
              </a:rPr>
              <a:t>Torsdag d. 19. juni kl. 10-11</a:t>
            </a:r>
            <a:endParaRPr lang="da-DK" b="0" i="0" u="none" strike="noStrike" dirty="0">
              <a:solidFill>
                <a:srgbClr val="000000"/>
              </a:solidFill>
              <a:effectLst/>
              <a:latin typeface="SourceSans3"/>
            </a:endParaRPr>
          </a:p>
          <a:p>
            <a:pPr algn="l"/>
            <a:endParaRPr lang="da-DK" dirty="0">
              <a:solidFill>
                <a:srgbClr val="000000"/>
              </a:solidFill>
              <a:latin typeface="SourceSans3"/>
            </a:endParaRPr>
          </a:p>
          <a:p>
            <a:pPr algn="l"/>
            <a:endParaRPr lang="da-DK" dirty="0">
              <a:solidFill>
                <a:srgbClr val="000000"/>
              </a:solidFill>
              <a:latin typeface="SourceSans3"/>
            </a:endParaRPr>
          </a:p>
          <a:p>
            <a:pPr algn="l"/>
            <a:endParaRPr lang="da-DK" dirty="0">
              <a:solidFill>
                <a:srgbClr val="000000"/>
              </a:solidFill>
              <a:latin typeface="SourceSans3"/>
            </a:endParaRPr>
          </a:p>
          <a:p>
            <a:pPr algn="l"/>
            <a:endParaRPr lang="da-DK" dirty="0">
              <a:solidFill>
                <a:srgbClr val="000000"/>
              </a:solidFill>
              <a:latin typeface="SourceSans3"/>
            </a:endParaRPr>
          </a:p>
          <a:p>
            <a:pPr algn="l"/>
            <a:r>
              <a:rPr lang="da-DK" b="0" i="0" dirty="0">
                <a:solidFill>
                  <a:srgbClr val="000000"/>
                </a:solidFill>
                <a:effectLst/>
                <a:latin typeface="SourceSans3"/>
              </a:rPr>
              <a:t>Tilmelding på linket herunder: </a:t>
            </a:r>
          </a:p>
          <a:p>
            <a:pPr algn="l"/>
            <a:r>
              <a:rPr lang="da-DK" b="0" i="0" u="none" strike="noStrike" dirty="0">
                <a:solidFill>
                  <a:srgbClr val="000000"/>
                </a:solidFill>
                <a:effectLst/>
                <a:latin typeface="SourceSans3"/>
                <a:hlinkClick r:id="rId4"/>
              </a:rPr>
              <a:t>https://www.foa.dk/raad-regler/tillidsvalgt/arrangementer-tillidsvalgte/webinarer-saadan-melder-du-dine-kolleger-ind-i-foa</a:t>
            </a:r>
            <a:r>
              <a:rPr lang="da-DK" b="0" i="0" u="none" strike="noStrike" dirty="0">
                <a:solidFill>
                  <a:srgbClr val="000000"/>
                </a:solidFill>
                <a:effectLst/>
                <a:latin typeface="SourceSans3"/>
              </a:rPr>
              <a:t> </a:t>
            </a:r>
            <a:endParaRPr lang="da-DK" b="0" i="0" dirty="0">
              <a:solidFill>
                <a:srgbClr val="000000"/>
              </a:solidFill>
              <a:effectLst/>
              <a:latin typeface="SourceSans3"/>
            </a:endParaRPr>
          </a:p>
          <a:p>
            <a:pPr algn="l"/>
            <a:endParaRPr lang="da-DK" b="0" i="0" dirty="0">
              <a:solidFill>
                <a:srgbClr val="000000"/>
              </a:solidFill>
              <a:effectLst/>
              <a:latin typeface="SourceSans3"/>
            </a:endParaRPr>
          </a:p>
          <a:p>
            <a:endParaRPr lang="da-DK" dirty="0"/>
          </a:p>
        </p:txBody>
      </p:sp>
      <p:pic>
        <p:nvPicPr>
          <p:cNvPr id="3074" name="Picture 2" descr="Indmeldelse og udmeldelse - Rødovre HK">
            <a:extLst>
              <a:ext uri="{FF2B5EF4-FFF2-40B4-BE49-F238E27FC236}">
                <a16:creationId xmlns:a16="http://schemas.microsoft.com/office/drawing/2014/main" id="{9BEF87FF-D2FD-5C6A-3DCE-03C9659BF9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7639" y="1576384"/>
            <a:ext cx="3686161" cy="3252788"/>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a:extLst>
              <a:ext uri="{FF2B5EF4-FFF2-40B4-BE49-F238E27FC236}">
                <a16:creationId xmlns:a16="http://schemas.microsoft.com/office/drawing/2014/main" id="{3453C510-6A2B-974C-5603-68E672A643C3}"/>
              </a:ext>
            </a:extLst>
          </p:cNvPr>
          <p:cNvPicPr>
            <a:picLocks noChangeAspect="1"/>
          </p:cNvPicPr>
          <p:nvPr/>
        </p:nvPicPr>
        <p:blipFill>
          <a:blip r:embed="rId6"/>
          <a:stretch>
            <a:fillRect/>
          </a:stretch>
        </p:blipFill>
        <p:spPr>
          <a:xfrm>
            <a:off x="10293209" y="4143542"/>
            <a:ext cx="1359526" cy="1359526"/>
          </a:xfrm>
          <a:prstGeom prst="rect">
            <a:avLst/>
          </a:prstGeom>
        </p:spPr>
      </p:pic>
    </p:spTree>
    <p:extLst>
      <p:ext uri="{BB962C8B-B14F-4D97-AF65-F5344CB8AC3E}">
        <p14:creationId xmlns:p14="http://schemas.microsoft.com/office/powerpoint/2010/main" val="3063201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003ABA-9A9A-F321-8031-C8C8D4C8434C}"/>
              </a:ext>
            </a:extLst>
          </p:cNvPr>
          <p:cNvSpPr>
            <a:spLocks noGrp="1"/>
          </p:cNvSpPr>
          <p:nvPr>
            <p:ph type="title"/>
          </p:nvPr>
        </p:nvSpPr>
        <p:spPr/>
        <p:txBody>
          <a:bodyPr/>
          <a:lstStyle/>
          <a:p>
            <a:r>
              <a:rPr lang="da-DK" dirty="0"/>
              <a:t>løntrin til nyuddannede pædagoger </a:t>
            </a:r>
          </a:p>
        </p:txBody>
      </p:sp>
      <p:sp>
        <p:nvSpPr>
          <p:cNvPr id="3" name="Pladsholder til indhold 2">
            <a:extLst>
              <a:ext uri="{FF2B5EF4-FFF2-40B4-BE49-F238E27FC236}">
                <a16:creationId xmlns:a16="http://schemas.microsoft.com/office/drawing/2014/main" id="{7EA7B436-C92F-C468-B012-965B5F2C2887}"/>
              </a:ext>
            </a:extLst>
          </p:cNvPr>
          <p:cNvSpPr>
            <a:spLocks noGrp="1"/>
          </p:cNvSpPr>
          <p:nvPr>
            <p:ph idx="1"/>
          </p:nvPr>
        </p:nvSpPr>
        <p:spPr/>
        <p:txBody>
          <a:bodyPr/>
          <a:lstStyle/>
          <a:p>
            <a:r>
              <a:rPr lang="da-DK" dirty="0"/>
              <a:t>Hvis I har forhandlet løntrin til medarbejdere, som færdiggør pædagoguddannelsen/meritpædagoguddannelsen/sporskiftepædagoguddannelsen vil Janni gerne have forhandlingsreferat eller den endelige lønaftale</a:t>
            </a:r>
          </a:p>
          <a:p>
            <a:endParaRPr lang="da-DK" dirty="0"/>
          </a:p>
          <a:p>
            <a:r>
              <a:rPr lang="da-DK" dirty="0"/>
              <a:t>Send dem til </a:t>
            </a:r>
            <a:r>
              <a:rPr lang="da-DK" dirty="0">
                <a:hlinkClick r:id="rId3"/>
              </a:rPr>
              <a:t>jape@foa.dk</a:t>
            </a:r>
            <a:r>
              <a:rPr lang="da-DK" dirty="0"/>
              <a:t> </a:t>
            </a:r>
          </a:p>
        </p:txBody>
      </p:sp>
      <p:pic>
        <p:nvPicPr>
          <p:cNvPr id="4" name="Billede 3">
            <a:extLst>
              <a:ext uri="{FF2B5EF4-FFF2-40B4-BE49-F238E27FC236}">
                <a16:creationId xmlns:a16="http://schemas.microsoft.com/office/drawing/2014/main" id="{E47CC0B8-DF05-07CF-B102-B9E90B3EFC91}"/>
              </a:ext>
            </a:extLst>
          </p:cNvPr>
          <p:cNvPicPr>
            <a:picLocks noChangeAspect="1"/>
          </p:cNvPicPr>
          <p:nvPr/>
        </p:nvPicPr>
        <p:blipFill>
          <a:blip r:embed="rId4"/>
          <a:stretch>
            <a:fillRect/>
          </a:stretch>
        </p:blipFill>
        <p:spPr>
          <a:xfrm>
            <a:off x="10220057" y="230188"/>
            <a:ext cx="1359526" cy="1359526"/>
          </a:xfrm>
          <a:prstGeom prst="rect">
            <a:avLst/>
          </a:prstGeom>
        </p:spPr>
      </p:pic>
      <p:pic>
        <p:nvPicPr>
          <p:cNvPr id="9218" name="Picture 2" descr="Det kendetegner den gode forhandling - lederweb">
            <a:extLst>
              <a:ext uri="{FF2B5EF4-FFF2-40B4-BE49-F238E27FC236}">
                <a16:creationId xmlns:a16="http://schemas.microsoft.com/office/drawing/2014/main" id="{0159FEC8-5D27-687A-0EB8-8A6D5E2780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26658" y="3728443"/>
            <a:ext cx="4352925" cy="244852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626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ynde og lette gardiner Gammel rød telefon - PIXERS.DK">
            <a:extLst>
              <a:ext uri="{FF2B5EF4-FFF2-40B4-BE49-F238E27FC236}">
                <a16:creationId xmlns:a16="http://schemas.microsoft.com/office/drawing/2014/main" id="{4EB94FFB-AB74-46AB-D815-0C8AD0B01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727290">
            <a:off x="8874386" y="2059339"/>
            <a:ext cx="2163890" cy="17743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93D034E3-AFC2-0000-ADBE-445A2F991892}"/>
              </a:ext>
            </a:extLst>
          </p:cNvPr>
          <p:cNvSpPr>
            <a:spLocks noGrp="1"/>
          </p:cNvSpPr>
          <p:nvPr>
            <p:ph type="title"/>
          </p:nvPr>
        </p:nvSpPr>
        <p:spPr/>
        <p:txBody>
          <a:bodyPr/>
          <a:lstStyle/>
          <a:p>
            <a:r>
              <a:rPr lang="da-DK" sz="4400" b="1" dirty="0">
                <a:solidFill>
                  <a:srgbClr val="000000"/>
                </a:solidFill>
                <a:effectLst/>
                <a:latin typeface="Open Sans" panose="020B0606030504020204" pitchFamily="34" charset="0"/>
                <a:ea typeface="Times New Roman" panose="02020603050405020304" pitchFamily="18" charset="0"/>
              </a:rPr>
              <a:t>Åbningstider i LFS i juli måned </a:t>
            </a:r>
            <a:br>
              <a:rPr lang="da-DK" sz="4400" b="1" dirty="0">
                <a:effectLst/>
                <a:latin typeface="Times New Roman" panose="02020603050405020304" pitchFamily="18" charset="0"/>
                <a:ea typeface="Times New Roman" panose="02020603050405020304" pitchFamily="18" charset="0"/>
              </a:rPr>
            </a:br>
            <a:endParaRPr lang="da-DK" dirty="0"/>
          </a:p>
        </p:txBody>
      </p:sp>
      <p:sp>
        <p:nvSpPr>
          <p:cNvPr id="3" name="Pladsholder til indhold 2">
            <a:extLst>
              <a:ext uri="{FF2B5EF4-FFF2-40B4-BE49-F238E27FC236}">
                <a16:creationId xmlns:a16="http://schemas.microsoft.com/office/drawing/2014/main" id="{8FB4E2C4-7703-959E-4221-BCC1D5EDD109}"/>
              </a:ext>
            </a:extLst>
          </p:cNvPr>
          <p:cNvSpPr>
            <a:spLocks noGrp="1"/>
          </p:cNvSpPr>
          <p:nvPr>
            <p:ph idx="1"/>
          </p:nvPr>
        </p:nvSpPr>
        <p:spPr/>
        <p:txBody>
          <a:bodyPr>
            <a:normAutofit/>
          </a:bodyPr>
          <a:lstStyle/>
          <a:p>
            <a:pPr marL="228600">
              <a:buNone/>
            </a:pPr>
            <a:r>
              <a:rPr lang="da-DK" sz="2200" dirty="0">
                <a:solidFill>
                  <a:srgbClr val="000000"/>
                </a:solidFill>
                <a:effectLst/>
                <a:latin typeface="Open Sans" panose="020B0606030504020204" pitchFamily="34" charset="0"/>
                <a:ea typeface="Times New Roman" panose="02020603050405020304" pitchFamily="18" charset="0"/>
              </a:rPr>
              <a:t> </a:t>
            </a:r>
            <a:endParaRPr lang="da-DK" sz="2200" dirty="0">
              <a:effectLst/>
              <a:latin typeface="Times New Roman" panose="02020603050405020304" pitchFamily="18" charset="0"/>
              <a:ea typeface="Times New Roman" panose="02020603050405020304" pitchFamily="18" charset="0"/>
            </a:endParaRPr>
          </a:p>
          <a:p>
            <a:pPr marL="228600" algn="ctr">
              <a:buNone/>
            </a:pPr>
            <a:r>
              <a:rPr lang="da-DK" sz="2200" dirty="0">
                <a:solidFill>
                  <a:srgbClr val="000000"/>
                </a:solidFill>
                <a:effectLst/>
                <a:latin typeface="Open Sans" panose="020B0606030504020204" pitchFamily="34" charset="0"/>
                <a:ea typeface="Times New Roman" panose="02020603050405020304" pitchFamily="18" charset="0"/>
              </a:rPr>
              <a:t> </a:t>
            </a:r>
            <a:endParaRPr lang="da-DK" sz="2200" dirty="0">
              <a:effectLst/>
              <a:latin typeface="Times New Roman" panose="02020603050405020304" pitchFamily="18" charset="0"/>
              <a:ea typeface="Times New Roman" panose="02020603050405020304" pitchFamily="18" charset="0"/>
            </a:endParaRPr>
          </a:p>
          <a:p>
            <a:pPr marL="228600">
              <a:buNone/>
            </a:pPr>
            <a:r>
              <a:rPr lang="da-DK" sz="2200" dirty="0">
                <a:solidFill>
                  <a:srgbClr val="000000"/>
                </a:solidFill>
                <a:effectLst/>
                <a:latin typeface="Open Sans" panose="020B0606030504020204" pitchFamily="34" charset="0"/>
                <a:ea typeface="Times New Roman" panose="02020603050405020304" pitchFamily="18" charset="0"/>
              </a:rPr>
              <a:t>I juli måned har LFS åben alle hverdage fra 10.00 til 14.00. </a:t>
            </a:r>
          </a:p>
          <a:p>
            <a:pPr marL="228600">
              <a:buNone/>
            </a:pPr>
            <a:r>
              <a:rPr lang="da-DK" sz="2200" dirty="0">
                <a:solidFill>
                  <a:srgbClr val="000000"/>
                </a:solidFill>
                <a:effectLst/>
                <a:latin typeface="Open Sans" panose="020B0606030504020204" pitchFamily="34" charset="0"/>
                <a:ea typeface="Times New Roman" panose="02020603050405020304" pitchFamily="18" charset="0"/>
              </a:rPr>
              <a:t>Det gælder både ved fysisk fremmøde og via telefonvagten.</a:t>
            </a:r>
          </a:p>
          <a:p>
            <a:pPr marL="228600">
              <a:buNone/>
            </a:pPr>
            <a:endParaRPr lang="da-DK" sz="2200" dirty="0">
              <a:effectLst/>
              <a:latin typeface="Times New Roman" panose="02020603050405020304" pitchFamily="18" charset="0"/>
              <a:ea typeface="Times New Roman" panose="02020603050405020304" pitchFamily="18" charset="0"/>
            </a:endParaRPr>
          </a:p>
          <a:p>
            <a:pPr marL="228600">
              <a:buNone/>
            </a:pPr>
            <a:r>
              <a:rPr lang="da-DK" sz="2200" dirty="0">
                <a:solidFill>
                  <a:srgbClr val="000000"/>
                </a:solidFill>
                <a:effectLst/>
                <a:latin typeface="Open Sans" panose="020B0606030504020204" pitchFamily="34" charset="0"/>
                <a:ea typeface="Times New Roman" panose="02020603050405020304" pitchFamily="18" charset="0"/>
              </a:rPr>
              <a:t>Kontakt os på 35444546, </a:t>
            </a:r>
            <a:r>
              <a:rPr lang="da-DK" sz="2200" u="sng" dirty="0">
                <a:solidFill>
                  <a:srgbClr val="000000"/>
                </a:solidFill>
                <a:effectLst/>
                <a:latin typeface="Open Sans" panose="020B0606030504020204" pitchFamily="34" charset="0"/>
                <a:ea typeface="Times New Roman" panose="02020603050405020304" pitchFamily="18" charset="0"/>
                <a:hlinkClick r:id="rId3"/>
              </a:rPr>
              <a:t>lfs@lfs.dk</a:t>
            </a:r>
            <a:r>
              <a:rPr lang="da-DK" sz="2200" dirty="0">
                <a:solidFill>
                  <a:srgbClr val="000000"/>
                </a:solidFill>
                <a:effectLst/>
                <a:latin typeface="Open Sans" panose="020B0606030504020204" pitchFamily="34" charset="0"/>
                <a:ea typeface="Times New Roman" panose="02020603050405020304" pitchFamily="18" charset="0"/>
              </a:rPr>
              <a:t> eller kig forbi til en fysisk samtale på Rosenvænget Allé 16. </a:t>
            </a:r>
            <a:endParaRPr lang="da-DK" sz="2200" dirty="0">
              <a:effectLst/>
              <a:latin typeface="Times New Roman" panose="02020603050405020304" pitchFamily="18" charset="0"/>
              <a:ea typeface="Times New Roman" panose="02020603050405020304" pitchFamily="18" charset="0"/>
            </a:endParaRPr>
          </a:p>
          <a:p>
            <a:pPr marL="228600"/>
            <a:endParaRPr lang="da-DK" sz="2200" dirty="0">
              <a:solidFill>
                <a:srgbClr val="000000"/>
              </a:solidFill>
              <a:effectLst/>
              <a:latin typeface="Open Sans" panose="020B0606030504020204" pitchFamily="34" charset="0"/>
              <a:ea typeface="Times New Roman" panose="02020603050405020304" pitchFamily="18" charset="0"/>
            </a:endParaRPr>
          </a:p>
          <a:p>
            <a:pPr marL="228600"/>
            <a:endParaRPr lang="da-DK" sz="2200" dirty="0">
              <a:solidFill>
                <a:srgbClr val="000000"/>
              </a:solidFill>
              <a:latin typeface="Open Sans" panose="020B0606030504020204" pitchFamily="34" charset="0"/>
              <a:ea typeface="Times New Roman" panose="02020603050405020304" pitchFamily="18" charset="0"/>
            </a:endParaRPr>
          </a:p>
          <a:p>
            <a:pPr marL="228600"/>
            <a:r>
              <a:rPr lang="da-DK" sz="2200" dirty="0">
                <a:solidFill>
                  <a:srgbClr val="000000"/>
                </a:solidFill>
                <a:effectLst/>
                <a:latin typeface="Open Sans" panose="020B0606030504020204" pitchFamily="34" charset="0"/>
                <a:ea typeface="Times New Roman" panose="02020603050405020304" pitchFamily="18" charset="0"/>
              </a:rPr>
              <a:t>Kommer du uden forud indgået aftale, kan ventetid forekomme.</a:t>
            </a:r>
            <a:endParaRPr lang="da-DK" sz="2200" dirty="0"/>
          </a:p>
        </p:txBody>
      </p:sp>
      <p:pic>
        <p:nvPicPr>
          <p:cNvPr id="4" name="Billede 3">
            <a:extLst>
              <a:ext uri="{FF2B5EF4-FFF2-40B4-BE49-F238E27FC236}">
                <a16:creationId xmlns:a16="http://schemas.microsoft.com/office/drawing/2014/main" id="{61F565CC-6E33-A2C7-D6A5-1AC2433DDF3B}"/>
              </a:ext>
            </a:extLst>
          </p:cNvPr>
          <p:cNvPicPr>
            <a:picLocks noChangeAspect="1"/>
          </p:cNvPicPr>
          <p:nvPr/>
        </p:nvPicPr>
        <p:blipFill>
          <a:blip r:embed="rId4"/>
          <a:stretch>
            <a:fillRect/>
          </a:stretch>
        </p:blipFill>
        <p:spPr>
          <a:xfrm>
            <a:off x="10267682" y="297657"/>
            <a:ext cx="1359526" cy="1359526"/>
          </a:xfrm>
          <a:prstGeom prst="rect">
            <a:avLst/>
          </a:prstGeom>
        </p:spPr>
      </p:pic>
      <p:pic>
        <p:nvPicPr>
          <p:cNvPr id="15364" name="Picture 4" descr="1,500+ Drawing Of Email Newsletter Icon Stock Illustrations, Royalty-Free  Vector Graphics &amp; Clip Art - iStock">
            <a:extLst>
              <a:ext uri="{FF2B5EF4-FFF2-40B4-BE49-F238E27FC236}">
                <a16:creationId xmlns:a16="http://schemas.microsoft.com/office/drawing/2014/main" id="{706DD994-294B-38C7-A2F6-DFE889F17A9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382607">
            <a:off x="9868254" y="4610612"/>
            <a:ext cx="1862194" cy="1862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32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46FFF-72A5-61CE-333E-661DF2C6F5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5F76580-4793-19FD-0090-4CBB2E3F5476}"/>
              </a:ext>
            </a:extLst>
          </p:cNvPr>
          <p:cNvSpPr>
            <a:spLocks noGrp="1"/>
          </p:cNvSpPr>
          <p:nvPr>
            <p:ph type="title"/>
          </p:nvPr>
        </p:nvSpPr>
        <p:spPr/>
        <p:txBody>
          <a:bodyPr/>
          <a:lstStyle/>
          <a:p>
            <a:r>
              <a:rPr lang="da-DK"/>
              <a:t>Sommerfest</a:t>
            </a:r>
            <a:endParaRPr lang="da-DK" dirty="0"/>
          </a:p>
        </p:txBody>
      </p:sp>
      <p:sp>
        <p:nvSpPr>
          <p:cNvPr id="3" name="Pladsholder til indhold 2">
            <a:extLst>
              <a:ext uri="{FF2B5EF4-FFF2-40B4-BE49-F238E27FC236}">
                <a16:creationId xmlns:a16="http://schemas.microsoft.com/office/drawing/2014/main" id="{B4E51EC6-9B5E-F476-0656-58B4C789BEE6}"/>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99C2E7B8-7297-FCFE-259D-23E191616181}"/>
              </a:ext>
            </a:extLst>
          </p:cNvPr>
          <p:cNvPicPr>
            <a:picLocks noChangeAspect="1"/>
          </p:cNvPicPr>
          <p:nvPr/>
        </p:nvPicPr>
        <p:blipFill>
          <a:blip r:embed="rId3"/>
          <a:stretch>
            <a:fillRect/>
          </a:stretch>
        </p:blipFill>
        <p:spPr>
          <a:xfrm>
            <a:off x="0" y="6245"/>
            <a:ext cx="12192000" cy="6845509"/>
          </a:xfrm>
          <a:prstGeom prst="rect">
            <a:avLst/>
          </a:prstGeom>
        </p:spPr>
      </p:pic>
    </p:spTree>
    <p:extLst>
      <p:ext uri="{BB962C8B-B14F-4D97-AF65-F5344CB8AC3E}">
        <p14:creationId xmlns:p14="http://schemas.microsoft.com/office/powerpoint/2010/main" val="3635367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CC695-6826-0BC2-7F4E-94EBDCFA9F2B}"/>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5E2C4532-410F-ADC3-2ED8-C5C3C30300F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7FBEB3D6-0CF6-B3E8-503D-4E42B4C9CBC3}"/>
              </a:ext>
            </a:extLst>
          </p:cNvPr>
          <p:cNvSpPr txBox="1">
            <a:spLocks/>
          </p:cNvSpPr>
          <p:nvPr/>
        </p:nvSpPr>
        <p:spPr>
          <a:xfrm>
            <a:off x="266176" y="103986"/>
            <a:ext cx="9641107" cy="18518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da-DK" sz="6000" b="1" dirty="0">
                <a:solidFill>
                  <a:prstClr val="black"/>
                </a:solidFill>
                <a:effectLst>
                  <a:outerShdw blurRad="38100" dist="38100" dir="2700000" algn="tl">
                    <a:srgbClr val="000000">
                      <a:alpha val="43137"/>
                    </a:srgbClr>
                  </a:outerShdw>
                </a:effectLst>
                <a:latin typeface="+mn-lt"/>
              </a:rPr>
              <a:t>Kommende arrangementer </a:t>
            </a:r>
            <a:endParaRPr kumimoji="0" lang="da-DK"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endParaRPr>
          </a:p>
        </p:txBody>
      </p:sp>
      <p:sp>
        <p:nvSpPr>
          <p:cNvPr id="2" name="Pladsholder til sidefod 1">
            <a:extLst>
              <a:ext uri="{FF2B5EF4-FFF2-40B4-BE49-F238E27FC236}">
                <a16:creationId xmlns:a16="http://schemas.microsoft.com/office/drawing/2014/main" id="{67514451-304E-A467-2857-DB5D19842B05}"/>
              </a:ext>
            </a:extLst>
          </p:cNvPr>
          <p:cNvSpPr>
            <a:spLocks noGrp="1"/>
          </p:cNvSpPr>
          <p:nvPr>
            <p:ph type="ftr" sz="quarter" idx="11"/>
          </p:nvPr>
        </p:nvSpPr>
        <p:spPr>
          <a:xfrm>
            <a:off x="0" y="6409449"/>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graphicFrame>
        <p:nvGraphicFramePr>
          <p:cNvPr id="3" name="Tabel 2">
            <a:extLst>
              <a:ext uri="{FF2B5EF4-FFF2-40B4-BE49-F238E27FC236}">
                <a16:creationId xmlns:a16="http://schemas.microsoft.com/office/drawing/2014/main" id="{9EFEFD3F-E5C5-AD81-0308-8146B009A556}"/>
              </a:ext>
            </a:extLst>
          </p:cNvPr>
          <p:cNvGraphicFramePr>
            <a:graphicFrameLocks noGrp="1"/>
          </p:cNvGraphicFramePr>
          <p:nvPr>
            <p:extLst>
              <p:ext uri="{D42A27DB-BD31-4B8C-83A1-F6EECF244321}">
                <p14:modId xmlns:p14="http://schemas.microsoft.com/office/powerpoint/2010/main" val="1006810307"/>
              </p:ext>
            </p:extLst>
          </p:nvPr>
        </p:nvGraphicFramePr>
        <p:xfrm>
          <a:off x="266176" y="2362747"/>
          <a:ext cx="11669792" cy="2490272"/>
        </p:xfrm>
        <a:graphic>
          <a:graphicData uri="http://schemas.openxmlformats.org/drawingml/2006/table">
            <a:tbl>
              <a:tblPr firstRow="1" bandRow="1">
                <a:tableStyleId>{E8B1032C-EA38-4F05-BA0D-38AFFFC7BED3}</a:tableStyleId>
              </a:tblPr>
              <a:tblGrid>
                <a:gridCol w="3708416">
                  <a:extLst>
                    <a:ext uri="{9D8B030D-6E8A-4147-A177-3AD203B41FA5}">
                      <a16:colId xmlns:a16="http://schemas.microsoft.com/office/drawing/2014/main" val="3813555504"/>
                    </a:ext>
                  </a:extLst>
                </a:gridCol>
                <a:gridCol w="7961376">
                  <a:extLst>
                    <a:ext uri="{9D8B030D-6E8A-4147-A177-3AD203B41FA5}">
                      <a16:colId xmlns:a16="http://schemas.microsoft.com/office/drawing/2014/main" val="3244661827"/>
                    </a:ext>
                  </a:extLst>
                </a:gridCol>
              </a:tblGrid>
              <a:tr h="458726">
                <a:tc>
                  <a:txBody>
                    <a:bodyPr/>
                    <a:lstStyle/>
                    <a:p>
                      <a:r>
                        <a:rPr lang="nb-NO" sz="1600" b="0" dirty="0">
                          <a:solidFill>
                            <a:srgbClr val="000000"/>
                          </a:solidFill>
                          <a:latin typeface="Arial" panose="020B0604020202020204" pitchFamily="34" charset="0"/>
                          <a:cs typeface="Arial" panose="020B0604020202020204" pitchFamily="34" charset="0"/>
                        </a:rPr>
                        <a:t>Lørdag d. 7. juni + søndag d. 8. juni</a:t>
                      </a:r>
                      <a:endParaRPr lang="da-DK" sz="1600" b="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n-lt"/>
                          <a:ea typeface="+mn-ea"/>
                          <a:cs typeface="+mn-cs"/>
                        </a:rPr>
                        <a:t>Medlemsfordel: Gratis billet til Copenhagen Comics 7. eller 8. juni</a:t>
                      </a:r>
                    </a:p>
                  </a:txBody>
                  <a:tcPr/>
                </a:tc>
                <a:extLst>
                  <a:ext uri="{0D108BD9-81ED-4DB2-BD59-A6C34878D82A}">
                    <a16:rowId xmlns:a16="http://schemas.microsoft.com/office/drawing/2014/main" val="3736017087"/>
                  </a:ext>
                </a:extLst>
              </a:tr>
              <a:tr h="506943">
                <a:tc>
                  <a:txBody>
                    <a:bodyPr/>
                    <a:lstStyle/>
                    <a:p>
                      <a:r>
                        <a:rPr lang="nb-NO" sz="1600" b="0" dirty="0">
                          <a:solidFill>
                            <a:srgbClr val="000000"/>
                          </a:solidFill>
                          <a:latin typeface="Arial" panose="020B0604020202020204" pitchFamily="34" charset="0"/>
                          <a:cs typeface="Arial" panose="020B0604020202020204" pitchFamily="34" charset="0"/>
                        </a:rPr>
                        <a:t>Onsdag d. 25. juni – torsdag d. 26. juni</a:t>
                      </a:r>
                    </a:p>
                  </a:txBody>
                  <a:tcPr/>
                </a:tc>
                <a:tc>
                  <a:txBody>
                    <a:bodyPr/>
                    <a:lstStyle/>
                    <a:p>
                      <a:r>
                        <a:rPr lang="da-DK" sz="1800" b="0" i="0" kern="1200" dirty="0">
                          <a:solidFill>
                            <a:schemeClr val="tx1"/>
                          </a:solidFill>
                          <a:effectLst/>
                          <a:latin typeface="+mn-lt"/>
                          <a:ea typeface="+mn-ea"/>
                          <a:cs typeface="+mn-cs"/>
                        </a:rPr>
                        <a:t>Gratis: Todages AMU-kursus i arbejdet med lavaffektive metoder - Low </a:t>
                      </a:r>
                      <a:r>
                        <a:rPr lang="da-DK" sz="1800" b="0" i="0" kern="1200" dirty="0" err="1">
                          <a:solidFill>
                            <a:schemeClr val="tx1"/>
                          </a:solidFill>
                          <a:effectLst/>
                          <a:latin typeface="+mn-lt"/>
                          <a:ea typeface="+mn-ea"/>
                          <a:cs typeface="+mn-cs"/>
                        </a:rPr>
                        <a:t>Arousal</a:t>
                      </a:r>
                      <a:endParaRPr lang="da-DK" sz="1800" b="0" i="0" kern="1200" dirty="0">
                        <a:solidFill>
                          <a:schemeClr val="tx1"/>
                        </a:solidFill>
                        <a:effectLst/>
                        <a:latin typeface="+mn-lt"/>
                        <a:ea typeface="+mn-ea"/>
                        <a:cs typeface="+mn-cs"/>
                      </a:endParaRPr>
                    </a:p>
                  </a:txBody>
                  <a:tcPr/>
                </a:tc>
                <a:extLst>
                  <a:ext uri="{0D108BD9-81ED-4DB2-BD59-A6C34878D82A}">
                    <a16:rowId xmlns:a16="http://schemas.microsoft.com/office/drawing/2014/main" val="727620960"/>
                  </a:ext>
                </a:extLst>
              </a:tr>
              <a:tr h="508201">
                <a:tc>
                  <a:txBody>
                    <a:bodyPr/>
                    <a:lstStyle/>
                    <a:p>
                      <a:r>
                        <a:rPr lang="da-DK" sz="1600" b="0" dirty="0">
                          <a:latin typeface="Arial" panose="020B0604020202020204" pitchFamily="34" charset="0"/>
                          <a:cs typeface="Arial" panose="020B0604020202020204" pitchFamily="34" charset="0"/>
                        </a:rPr>
                        <a:t>Torsdag d. 26.</a:t>
                      </a:r>
                      <a:r>
                        <a:rPr lang="nb-NO" sz="1600" b="0" dirty="0">
                          <a:solidFill>
                            <a:srgbClr val="000000"/>
                          </a:solidFill>
                          <a:latin typeface="Arial" panose="020B0604020202020204" pitchFamily="34" charset="0"/>
                          <a:cs typeface="Arial" panose="020B0604020202020204" pitchFamily="34" charset="0"/>
                        </a:rPr>
                        <a:t>juni</a:t>
                      </a:r>
                      <a:r>
                        <a:rPr lang="da-DK" sz="1600" b="0" dirty="0">
                          <a:latin typeface="Arial" panose="020B0604020202020204" pitchFamily="34" charset="0"/>
                          <a:cs typeface="Arial" panose="020B0604020202020204" pitchFamily="34" charset="0"/>
                        </a:rPr>
                        <a:t> kl. 17-20.30</a:t>
                      </a:r>
                    </a:p>
                  </a:txBody>
                  <a:tcPr/>
                </a:tc>
                <a:tc>
                  <a:txBody>
                    <a:bodyPr/>
                    <a:lstStyle/>
                    <a:p>
                      <a:r>
                        <a:rPr lang="da-DK" sz="1800" b="0" i="0" kern="1200" dirty="0">
                          <a:solidFill>
                            <a:schemeClr val="tx1"/>
                          </a:solidFill>
                          <a:effectLst/>
                          <a:latin typeface="+mn-lt"/>
                          <a:ea typeface="+mn-ea"/>
                          <a:cs typeface="+mn-cs"/>
                        </a:rPr>
                        <a:t>Filmforevisning: Farlig forvaltning i LFS</a:t>
                      </a:r>
                    </a:p>
                  </a:txBody>
                  <a:tcPr/>
                </a:tc>
                <a:extLst>
                  <a:ext uri="{0D108BD9-81ED-4DB2-BD59-A6C34878D82A}">
                    <a16:rowId xmlns:a16="http://schemas.microsoft.com/office/drawing/2014/main" val="2768867981"/>
                  </a:ext>
                </a:extLst>
              </a:tr>
              <a:tr h="508201">
                <a:tc>
                  <a:txBody>
                    <a:bodyPr/>
                    <a:lstStyle/>
                    <a:p>
                      <a:r>
                        <a:rPr lang="da-DK" sz="1600" b="0" dirty="0">
                          <a:latin typeface="Arial" panose="020B0604020202020204" pitchFamily="34" charset="0"/>
                          <a:cs typeface="Arial" panose="020B0604020202020204" pitchFamily="34" charset="0"/>
                        </a:rPr>
                        <a:t>01 september – 31. oktober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b="0" i="0" kern="1200" dirty="0">
                          <a:solidFill>
                            <a:schemeClr val="tx1"/>
                          </a:solidFill>
                          <a:effectLst/>
                          <a:latin typeface="+mn-lt"/>
                          <a:ea typeface="+mn-ea"/>
                          <a:cs typeface="+mn-cs"/>
                        </a:rPr>
                        <a:t>Uddannelse for pædagogmedhjælpere i dagtilbud</a:t>
                      </a:r>
                    </a:p>
                  </a:txBody>
                  <a:tcPr/>
                </a:tc>
                <a:extLst>
                  <a:ext uri="{0D108BD9-81ED-4DB2-BD59-A6C34878D82A}">
                    <a16:rowId xmlns:a16="http://schemas.microsoft.com/office/drawing/2014/main" val="2151000572"/>
                  </a:ext>
                </a:extLst>
              </a:tr>
              <a:tr h="508201">
                <a:tc>
                  <a:txBody>
                    <a:bodyPr/>
                    <a:lstStyle/>
                    <a:p>
                      <a:r>
                        <a:rPr lang="da-DK" sz="1600" b="0" dirty="0">
                          <a:latin typeface="Arial" panose="020B0604020202020204" pitchFamily="34" charset="0"/>
                          <a:cs typeface="Arial" panose="020B0604020202020204" pitchFamily="34" charset="0"/>
                        </a:rPr>
                        <a:t>Tirsdag d. 9. september kl. </a:t>
                      </a:r>
                      <a:r>
                        <a:rPr lang="da-DK" sz="1600" b="0">
                          <a:latin typeface="Arial" panose="020B0604020202020204" pitchFamily="34" charset="0"/>
                          <a:cs typeface="Arial" panose="020B0604020202020204" pitchFamily="34" charset="0"/>
                        </a:rPr>
                        <a:t>17.30</a:t>
                      </a:r>
                      <a:endParaRPr lang="da-DK" sz="1600" b="0" dirty="0">
                        <a:latin typeface="Arial" panose="020B0604020202020204" pitchFamily="34" charset="0"/>
                        <a:cs typeface="Arial" panose="020B0604020202020204" pitchFamily="34" charset="0"/>
                      </a:endParaRPr>
                    </a:p>
                  </a:txBody>
                  <a:tcPr/>
                </a:tc>
                <a:tc>
                  <a:txBody>
                    <a:bodyPr/>
                    <a:lstStyle/>
                    <a:p>
                      <a:r>
                        <a:rPr lang="da-DK" sz="1800" b="0" i="0" kern="1200" dirty="0">
                          <a:solidFill>
                            <a:schemeClr val="tx1"/>
                          </a:solidFill>
                          <a:effectLst/>
                          <a:latin typeface="+mn-lt"/>
                          <a:ea typeface="+mn-ea"/>
                          <a:cs typeface="+mn-cs"/>
                        </a:rPr>
                        <a:t>Foredrag: Varme hænder ved Stine Askov</a:t>
                      </a:r>
                    </a:p>
                  </a:txBody>
                  <a:tcPr/>
                </a:tc>
                <a:extLst>
                  <a:ext uri="{0D108BD9-81ED-4DB2-BD59-A6C34878D82A}">
                    <a16:rowId xmlns:a16="http://schemas.microsoft.com/office/drawing/2014/main" val="84482311"/>
                  </a:ext>
                </a:extLst>
              </a:tr>
            </a:tbl>
          </a:graphicData>
        </a:graphic>
      </p:graphicFrame>
      <p:pic>
        <p:nvPicPr>
          <p:cNvPr id="6" name="Billede 5">
            <a:extLst>
              <a:ext uri="{FF2B5EF4-FFF2-40B4-BE49-F238E27FC236}">
                <a16:creationId xmlns:a16="http://schemas.microsoft.com/office/drawing/2014/main" id="{576193C1-5259-F315-0E4B-8BD454020EA8}"/>
              </a:ext>
            </a:extLst>
          </p:cNvPr>
          <p:cNvPicPr>
            <a:picLocks noChangeAspect="1"/>
          </p:cNvPicPr>
          <p:nvPr/>
        </p:nvPicPr>
        <p:blipFill>
          <a:blip r:embed="rId4"/>
          <a:stretch>
            <a:fillRect/>
          </a:stretch>
        </p:blipFill>
        <p:spPr>
          <a:xfrm>
            <a:off x="266176" y="5276650"/>
            <a:ext cx="2372273" cy="1322138"/>
          </a:xfrm>
          <a:prstGeom prst="rect">
            <a:avLst/>
          </a:prstGeom>
        </p:spPr>
      </p:pic>
      <p:pic>
        <p:nvPicPr>
          <p:cNvPr id="8" name="Billede 7">
            <a:extLst>
              <a:ext uri="{FF2B5EF4-FFF2-40B4-BE49-F238E27FC236}">
                <a16:creationId xmlns:a16="http://schemas.microsoft.com/office/drawing/2014/main" id="{0D1DCB6B-8CF1-AD14-37CC-FCE5DCF975C1}"/>
              </a:ext>
            </a:extLst>
          </p:cNvPr>
          <p:cNvPicPr>
            <a:picLocks noChangeAspect="1"/>
          </p:cNvPicPr>
          <p:nvPr/>
        </p:nvPicPr>
        <p:blipFill>
          <a:blip r:embed="rId5"/>
          <a:stretch>
            <a:fillRect/>
          </a:stretch>
        </p:blipFill>
        <p:spPr>
          <a:xfrm>
            <a:off x="2882569" y="5264458"/>
            <a:ext cx="2440448" cy="1361699"/>
          </a:xfrm>
          <a:prstGeom prst="rect">
            <a:avLst/>
          </a:prstGeom>
        </p:spPr>
      </p:pic>
      <p:pic>
        <p:nvPicPr>
          <p:cNvPr id="10" name="Billede 9">
            <a:extLst>
              <a:ext uri="{FF2B5EF4-FFF2-40B4-BE49-F238E27FC236}">
                <a16:creationId xmlns:a16="http://schemas.microsoft.com/office/drawing/2014/main" id="{0541EB8B-1A98-F379-871B-682398FA6D4D}"/>
              </a:ext>
            </a:extLst>
          </p:cNvPr>
          <p:cNvPicPr>
            <a:picLocks noChangeAspect="1"/>
          </p:cNvPicPr>
          <p:nvPr/>
        </p:nvPicPr>
        <p:blipFill>
          <a:blip r:embed="rId6"/>
          <a:stretch>
            <a:fillRect/>
          </a:stretch>
        </p:blipFill>
        <p:spPr>
          <a:xfrm>
            <a:off x="9439869" y="5276650"/>
            <a:ext cx="2432618" cy="1361699"/>
          </a:xfrm>
          <a:prstGeom prst="rect">
            <a:avLst/>
          </a:prstGeom>
        </p:spPr>
      </p:pic>
      <p:pic>
        <p:nvPicPr>
          <p:cNvPr id="11" name="Picture 2">
            <a:extLst>
              <a:ext uri="{FF2B5EF4-FFF2-40B4-BE49-F238E27FC236}">
                <a16:creationId xmlns:a16="http://schemas.microsoft.com/office/drawing/2014/main" id="{766B2DAB-1C15-8F76-F068-64D738A7E74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1877" y="5263563"/>
            <a:ext cx="2440448" cy="1374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184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105E5C-300A-F4D7-A28D-DE2E86D6B23E}"/>
            </a:ext>
          </a:extLst>
        </p:cNvPr>
        <p:cNvGrpSpPr/>
        <p:nvPr/>
      </p:nvGrpSpPr>
      <p:grpSpPr>
        <a:xfrm>
          <a:off x="0" y="0"/>
          <a:ext cx="0" cy="0"/>
          <a:chOff x="0" y="0"/>
          <a:chExt cx="0" cy="0"/>
        </a:xfrm>
      </p:grpSpPr>
      <p:sp useBgFill="1">
        <p:nvSpPr>
          <p:cNvPr id="3081" name="Rectangle 3080">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el 1">
            <a:extLst>
              <a:ext uri="{FF2B5EF4-FFF2-40B4-BE49-F238E27FC236}">
                <a16:creationId xmlns:a16="http://schemas.microsoft.com/office/drawing/2014/main" id="{3DA555D1-096D-F8CB-5F72-6CE5D22C0DFF}"/>
              </a:ext>
            </a:extLst>
          </p:cNvPr>
          <p:cNvSpPr txBox="1">
            <a:spLocks/>
          </p:cNvSpPr>
          <p:nvPr/>
        </p:nvSpPr>
        <p:spPr>
          <a:xfrm>
            <a:off x="983316" y="-179392"/>
            <a:ext cx="6637708" cy="19068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fontAlgn="auto">
              <a:spcAft>
                <a:spcPts val="600"/>
              </a:spcAft>
              <a:buClrTx/>
              <a:buSzTx/>
              <a:tabLst/>
              <a:defRPr/>
            </a:pPr>
            <a:r>
              <a:rPr lang="en-US" b="1" kern="1200" dirty="0">
                <a:solidFill>
                  <a:schemeClr val="tx1"/>
                </a:solidFill>
                <a:effectLst>
                  <a:outerShdw blurRad="38100" dist="38100" dir="2700000" algn="tl">
                    <a:srgbClr val="000000">
                      <a:alpha val="43137"/>
                    </a:srgbClr>
                  </a:outerShdw>
                </a:effectLst>
                <a:latin typeface="+mj-lt"/>
                <a:ea typeface="+mj-ea"/>
                <a:cs typeface="+mj-cs"/>
              </a:rPr>
              <a:t>TR-</a:t>
            </a:r>
            <a:r>
              <a:rPr lang="en-US" b="1" kern="1200" dirty="0" err="1">
                <a:solidFill>
                  <a:schemeClr val="tx1"/>
                </a:solidFill>
                <a:effectLst>
                  <a:outerShdw blurRad="38100" dist="38100" dir="2700000" algn="tl">
                    <a:srgbClr val="000000">
                      <a:alpha val="43137"/>
                    </a:srgbClr>
                  </a:outerShdw>
                </a:effectLst>
                <a:latin typeface="+mj-lt"/>
                <a:ea typeface="+mj-ea"/>
                <a:cs typeface="+mj-cs"/>
              </a:rPr>
              <a:t>træf</a:t>
            </a:r>
            <a:r>
              <a:rPr lang="en-US" b="1" kern="1200" dirty="0">
                <a:solidFill>
                  <a:schemeClr val="tx1"/>
                </a:solidFill>
                <a:effectLst>
                  <a:outerShdw blurRad="38100" dist="38100" dir="2700000" algn="tl">
                    <a:srgbClr val="000000">
                      <a:alpha val="43137"/>
                    </a:srgbClr>
                  </a:outerShdw>
                </a:effectLst>
                <a:latin typeface="+mj-lt"/>
                <a:ea typeface="+mj-ea"/>
                <a:cs typeface="+mj-cs"/>
              </a:rPr>
              <a:t> i Fredericia </a:t>
            </a:r>
            <a:r>
              <a:rPr lang="en-US" b="1" kern="1200" dirty="0" err="1">
                <a:solidFill>
                  <a:schemeClr val="tx1"/>
                </a:solidFill>
                <a:effectLst>
                  <a:outerShdw blurRad="38100" dist="38100" dir="2700000" algn="tl">
                    <a:srgbClr val="000000">
                      <a:alpha val="43137"/>
                    </a:srgbClr>
                  </a:outerShdw>
                </a:effectLst>
                <a:latin typeface="+mj-lt"/>
                <a:ea typeface="+mj-ea"/>
                <a:cs typeface="+mj-cs"/>
              </a:rPr>
              <a:t>tirsdag</a:t>
            </a:r>
            <a:r>
              <a:rPr lang="en-US" b="1" kern="1200" dirty="0">
                <a:solidFill>
                  <a:schemeClr val="tx1"/>
                </a:solidFill>
                <a:effectLst>
                  <a:outerShdw blurRad="38100" dist="38100" dir="2700000" algn="tl">
                    <a:srgbClr val="000000">
                      <a:alpha val="43137"/>
                    </a:srgbClr>
                  </a:outerShdw>
                </a:effectLst>
                <a:latin typeface="+mj-lt"/>
                <a:ea typeface="+mj-ea"/>
                <a:cs typeface="+mj-cs"/>
              </a:rPr>
              <a:t> d. 2. September   </a:t>
            </a:r>
            <a:endParaRPr kumimoji="0" lang="en-US"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endParaRPr>
          </a:p>
        </p:txBody>
      </p:sp>
      <p:sp>
        <p:nvSpPr>
          <p:cNvPr id="14" name="Pladsholder til indhold 2">
            <a:extLst>
              <a:ext uri="{FF2B5EF4-FFF2-40B4-BE49-F238E27FC236}">
                <a16:creationId xmlns:a16="http://schemas.microsoft.com/office/drawing/2014/main" id="{DAA2C04D-C817-42A9-0E1A-4BFACBD955D8}"/>
              </a:ext>
            </a:extLst>
          </p:cNvPr>
          <p:cNvSpPr txBox="1">
            <a:spLocks/>
          </p:cNvSpPr>
          <p:nvPr/>
        </p:nvSpPr>
        <p:spPr>
          <a:xfrm>
            <a:off x="983316" y="2047864"/>
            <a:ext cx="5236249" cy="371899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noProof="0" dirty="0">
                <a:latin typeface="Arial" panose="020B0604020202020204" pitchFamily="34" charset="0"/>
                <a:cs typeface="Arial" panose="020B0604020202020204" pitchFamily="34" charset="0"/>
              </a:rPr>
              <a:t>Tirsdag d. 2. september er der TR-træf i Fredericia, som startskud på OK 26.</a:t>
            </a:r>
          </a:p>
          <a:p>
            <a:endParaRPr lang="da-DK" sz="2000" noProof="0" dirty="0">
              <a:latin typeface="Arial" panose="020B0604020202020204" pitchFamily="34" charset="0"/>
              <a:cs typeface="Arial" panose="020B0604020202020204" pitchFamily="34" charset="0"/>
            </a:endParaRPr>
          </a:p>
          <a:p>
            <a:r>
              <a:rPr lang="da-DK" sz="2000" noProof="0" dirty="0">
                <a:latin typeface="Arial" panose="020B0604020202020204" pitchFamily="34" charset="0"/>
                <a:cs typeface="Arial" panose="020B0604020202020204" pitchFamily="34" charset="0"/>
              </a:rPr>
              <a:t>FOA</a:t>
            </a:r>
            <a:r>
              <a:rPr lang="da-DK" sz="2000" noProof="0" dirty="0">
                <a:effectLst/>
                <a:latin typeface="Arial" panose="020B0604020202020204" pitchFamily="34" charset="0"/>
                <a:cs typeface="Arial" panose="020B0604020202020204" pitchFamily="34" charset="0"/>
              </a:rPr>
              <a:t> samler 2.000 tillidsvalgte og 250 politisk valgte og ansatte til en dag, der bliver en central del af OK26-forløbet.</a:t>
            </a:r>
          </a:p>
          <a:p>
            <a:endParaRPr lang="da-DK" sz="2000" noProof="0" dirty="0">
              <a:effectLst/>
              <a:latin typeface="Arial" panose="020B0604020202020204" pitchFamily="34" charset="0"/>
              <a:cs typeface="Arial" panose="020B0604020202020204" pitchFamily="34" charset="0"/>
            </a:endParaRPr>
          </a:p>
          <a:p>
            <a:r>
              <a:rPr lang="da-DK" sz="2000" noProof="0" dirty="0">
                <a:effectLst/>
                <a:latin typeface="Arial" panose="020B0604020202020204" pitchFamily="34" charset="0"/>
                <a:cs typeface="Arial" panose="020B0604020202020204" pitchFamily="34" charset="0"/>
              </a:rPr>
              <a:t>Formålet er at styrke de tillidsvalgtes rolle, skabe sammenhæng gennem hele overenskomstforløbet og fungere som optakt til lokale medlemsmøder og </a:t>
            </a:r>
            <a:r>
              <a:rPr lang="da-DK" sz="2000" noProof="0" dirty="0" err="1">
                <a:effectLst/>
                <a:latin typeface="Arial" panose="020B0604020202020204" pitchFamily="34" charset="0"/>
                <a:cs typeface="Arial" panose="020B0604020202020204" pitchFamily="34" charset="0"/>
              </a:rPr>
              <a:t>kravsindsamling</a:t>
            </a:r>
            <a:r>
              <a:rPr lang="da-DK" sz="2000" noProof="0" dirty="0">
                <a:effectLst/>
                <a:latin typeface="Arial" panose="020B0604020202020204" pitchFamily="34" charset="0"/>
                <a:cs typeface="Arial" panose="020B0604020202020204" pitchFamily="34" charset="0"/>
              </a:rPr>
              <a:t> i september 2025.</a:t>
            </a:r>
            <a:endParaRPr lang="da-DK" sz="2000" noProof="0" dirty="0">
              <a:latin typeface="Arial" panose="020B0604020202020204" pitchFamily="34" charset="0"/>
              <a:cs typeface="Arial" panose="020B0604020202020204" pitchFamily="34" charset="0"/>
            </a:endParaRPr>
          </a:p>
          <a:p>
            <a:endParaRPr lang="en-US" sz="1700" dirty="0"/>
          </a:p>
        </p:txBody>
      </p:sp>
      <p:pic>
        <p:nvPicPr>
          <p:cNvPr id="3076" name="Picture 4" descr="Fælles kamp for ordentlige arbejdsvilkår | FOA">
            <a:extLst>
              <a:ext uri="{FF2B5EF4-FFF2-40B4-BE49-F238E27FC236}">
                <a16:creationId xmlns:a16="http://schemas.microsoft.com/office/drawing/2014/main" id="{56CD0932-2516-33A5-37A4-6E05CBB57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564" r="16970" b="-1"/>
          <a:stretch/>
        </p:blipFill>
        <p:spPr bwMode="auto">
          <a:xfrm>
            <a:off x="8843572" y="3860846"/>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Røde faner i Kongevejsparken den 1. maj | SønderborgNYT">
            <a:extLst>
              <a:ext uri="{FF2B5EF4-FFF2-40B4-BE49-F238E27FC236}">
                <a16:creationId xmlns:a16="http://schemas.microsoft.com/office/drawing/2014/main" id="{5CA59766-66A8-D6F3-8C0A-53A65EC7606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423" r="9172" b="2"/>
          <a:stretch/>
        </p:blipFill>
        <p:spPr bwMode="auto">
          <a:xfrm>
            <a:off x="5902328" y="2457969"/>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C72A194E-F0CB-1E86-A35A-A6A5D086753B}"/>
              </a:ext>
            </a:extLst>
          </p:cNvPr>
          <p:cNvPicPr>
            <a:picLocks noChangeAspect="1"/>
          </p:cNvPicPr>
          <p:nvPr/>
        </p:nvPicPr>
        <p:blipFill rotWithShape="1">
          <a:blip r:embed="rId5">
            <a:extLst>
              <a:ext uri="{28A0092B-C50C-407E-A947-70E740481C1C}">
                <a14:useLocalDpi xmlns:a14="http://schemas.microsoft.com/office/drawing/2010/main" val="0"/>
              </a:ext>
            </a:extLst>
          </a:blip>
          <a:srcRect t="10299" r="3" b="12484"/>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2" name="Pladsholder til sidefod 1">
            <a:extLst>
              <a:ext uri="{FF2B5EF4-FFF2-40B4-BE49-F238E27FC236}">
                <a16:creationId xmlns:a16="http://schemas.microsoft.com/office/drawing/2014/main" id="{062F2883-7B15-BB6D-729E-51D93FD9A3A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b="0" i="0" u="none" strike="noStrike" kern="1200" cap="none" spc="0" normalizeH="0" baseline="0" noProof="0">
                <a:ln>
                  <a:noFill/>
                </a:ln>
                <a:solidFill>
                  <a:schemeClr val="tx1">
                    <a:tint val="75000"/>
                  </a:schemeClr>
                </a:solidFill>
                <a:effectLst/>
                <a:uLnTx/>
                <a:uFillTx/>
                <a:latin typeface="+mn-lt"/>
                <a:ea typeface="+mn-ea"/>
                <a:cs typeface="+mn-cs"/>
              </a:rPr>
              <a:t>FOA-WIFI: Farfartil4</a:t>
            </a:r>
          </a:p>
        </p:txBody>
      </p:sp>
    </p:spTree>
    <p:extLst>
      <p:ext uri="{BB962C8B-B14F-4D97-AF65-F5344CB8AC3E}">
        <p14:creationId xmlns:p14="http://schemas.microsoft.com/office/powerpoint/2010/main" val="1787432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el 1">
            <a:extLst>
              <a:ext uri="{FF2B5EF4-FFF2-40B4-BE49-F238E27FC236}">
                <a16:creationId xmlns:a16="http://schemas.microsoft.com/office/drawing/2014/main" id="{031157D1-0ADE-6728-7823-353EC3267D84}"/>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Har I noget I vil dele på falderebet? </a:t>
            </a: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760732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B9E248E0-55F8-4E45-A07F-B49E0EEA97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Arc 5128">
            <a:extLst>
              <a:ext uri="{FF2B5EF4-FFF2-40B4-BE49-F238E27FC236}">
                <a16:creationId xmlns:a16="http://schemas.microsoft.com/office/drawing/2014/main" id="{311F016A-A753-449B-9EA6-322199B71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92014">
            <a:off x="3109564" y="704848"/>
            <a:ext cx="2987899" cy="2987899"/>
          </a:xfrm>
          <a:prstGeom prst="arc">
            <a:avLst>
              <a:gd name="adj1" fmla="val 16200000"/>
              <a:gd name="adj2" fmla="val 2287352"/>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122" name="Picture 2" descr="7 idéer til sjove og hyggelige sommerferieaktiviteter - Style &amp; Trends">
            <a:extLst>
              <a:ext uri="{FF2B5EF4-FFF2-40B4-BE49-F238E27FC236}">
                <a16:creationId xmlns:a16="http://schemas.microsoft.com/office/drawing/2014/main" id="{D9E7EE3D-D1C5-8382-DFAB-D5372ED32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055" b="-2"/>
          <a:stretch>
            <a:fillRect/>
          </a:stretch>
        </p:blipFill>
        <p:spPr bwMode="auto">
          <a:xfrm>
            <a:off x="4252394" y="2577601"/>
            <a:ext cx="7462838" cy="4280399"/>
          </a:xfrm>
          <a:custGeom>
            <a:avLst/>
            <a:gdLst/>
            <a:ahLst/>
            <a:cxnLst/>
            <a:rect l="l" t="t" r="r" b="b"/>
            <a:pathLst>
              <a:path w="7462838" h="4280399">
                <a:moveTo>
                  <a:pt x="3731419" y="0"/>
                </a:moveTo>
                <a:cubicBezTo>
                  <a:pt x="5792225" y="0"/>
                  <a:pt x="7462838" y="1670613"/>
                  <a:pt x="7462838" y="3731419"/>
                </a:cubicBezTo>
                <a:cubicBezTo>
                  <a:pt x="7462838" y="3828019"/>
                  <a:pt x="7459167" y="3923762"/>
                  <a:pt x="7451957" y="4018516"/>
                </a:cubicBezTo>
                <a:lnTo>
                  <a:pt x="7422046" y="4280399"/>
                </a:lnTo>
                <a:lnTo>
                  <a:pt x="40793" y="4280399"/>
                </a:lnTo>
                <a:lnTo>
                  <a:pt x="10881" y="4018516"/>
                </a:lnTo>
                <a:cubicBezTo>
                  <a:pt x="3671" y="3923762"/>
                  <a:pt x="0" y="3828019"/>
                  <a:pt x="0" y="3731419"/>
                </a:cubicBezTo>
                <a:cubicBezTo>
                  <a:pt x="0" y="1670613"/>
                  <a:pt x="1670614" y="0"/>
                  <a:pt x="3731419"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7D78AD2D-9C94-0E33-2A20-E7ED500C1C4D}"/>
              </a:ext>
            </a:extLst>
          </p:cNvPr>
          <p:cNvSpPr>
            <a:spLocks noGrp="1"/>
          </p:cNvSpPr>
          <p:nvPr>
            <p:ph type="title"/>
          </p:nvPr>
        </p:nvSpPr>
        <p:spPr>
          <a:xfrm>
            <a:off x="476768" y="1198727"/>
            <a:ext cx="4001034" cy="2757748"/>
          </a:xfrm>
        </p:spPr>
        <p:txBody>
          <a:bodyPr vert="horz" lIns="91440" tIns="45720" rIns="91440" bIns="45720" rtlCol="0" anchor="b">
            <a:normAutofit/>
          </a:bodyPr>
          <a:lstStyle/>
          <a:p>
            <a:r>
              <a:rPr lang="en-US" sz="4700" b="1" kern="1200" dirty="0">
                <a:solidFill>
                  <a:schemeClr val="tx1"/>
                </a:solidFill>
                <a:effectLst>
                  <a:outerShdw blurRad="38100" dist="38100" dir="2700000" algn="tl">
                    <a:srgbClr val="000000">
                      <a:alpha val="43137"/>
                    </a:srgbClr>
                  </a:outerShdw>
                </a:effectLst>
                <a:latin typeface="+mj-lt"/>
                <a:ea typeface="+mj-ea"/>
                <a:cs typeface="+mj-cs"/>
              </a:rPr>
              <a:t>FARVEL OG TAK FOR I DAG</a:t>
            </a:r>
            <a:br>
              <a:rPr lang="en-US" sz="4700" b="1" kern="1200" dirty="0">
                <a:solidFill>
                  <a:schemeClr val="tx1"/>
                </a:solidFill>
                <a:effectLst>
                  <a:outerShdw blurRad="38100" dist="38100" dir="2700000" algn="tl">
                    <a:srgbClr val="000000">
                      <a:alpha val="43137"/>
                    </a:srgbClr>
                  </a:outerShdw>
                </a:effectLst>
                <a:latin typeface="+mj-lt"/>
                <a:ea typeface="+mj-ea"/>
                <a:cs typeface="+mj-cs"/>
              </a:rPr>
            </a:br>
            <a:r>
              <a:rPr lang="en-US" sz="4700" b="1" kern="1200" dirty="0">
                <a:solidFill>
                  <a:schemeClr val="tx1"/>
                </a:solidFill>
                <a:effectLst>
                  <a:outerShdw blurRad="38100" dist="38100" dir="2700000" algn="tl">
                    <a:srgbClr val="000000">
                      <a:alpha val="43137"/>
                    </a:srgbClr>
                  </a:outerShdw>
                </a:effectLst>
                <a:latin typeface="+mj-lt"/>
                <a:ea typeface="+mj-ea"/>
                <a:cs typeface="+mj-cs"/>
              </a:rPr>
              <a:t>RIGTIG GOD SOMMER!</a:t>
            </a:r>
          </a:p>
        </p:txBody>
      </p:sp>
      <p:pic>
        <p:nvPicPr>
          <p:cNvPr id="4" name="Pladsholder til indhold 3">
            <a:extLst>
              <a:ext uri="{FF2B5EF4-FFF2-40B4-BE49-F238E27FC236}">
                <a16:creationId xmlns:a16="http://schemas.microsoft.com/office/drawing/2014/main" id="{E1270852-9EA2-EF10-5DB1-633CB2032E8A}"/>
              </a:ext>
            </a:extLst>
          </p:cNvPr>
          <p:cNvPicPr>
            <a:picLocks noChangeAspect="1"/>
          </p:cNvPicPr>
          <p:nvPr/>
        </p:nvPicPr>
        <p:blipFill>
          <a:blip r:embed="rId4"/>
          <a:srcRect l="4054" r="927" b="-1"/>
          <a:stretch>
            <a:fillRect/>
          </a:stretch>
        </p:blipFill>
        <p:spPr>
          <a:xfrm>
            <a:off x="8610600" y="10"/>
            <a:ext cx="3581400" cy="3769196"/>
          </a:xfrm>
          <a:custGeom>
            <a:avLst/>
            <a:gdLst/>
            <a:ahLst/>
            <a:cxnLst/>
            <a:rect l="l" t="t" r="r" b="b"/>
            <a:pathLst>
              <a:path w="3581400" h="3769206">
                <a:moveTo>
                  <a:pt x="366014" y="0"/>
                </a:moveTo>
                <a:lnTo>
                  <a:pt x="3581400" y="0"/>
                </a:lnTo>
                <a:lnTo>
                  <a:pt x="3581400" y="3507525"/>
                </a:lnTo>
                <a:lnTo>
                  <a:pt x="3442408" y="3574481"/>
                </a:lnTo>
                <a:cubicBezTo>
                  <a:pt x="3145957" y="3699869"/>
                  <a:pt x="2820025" y="3769206"/>
                  <a:pt x="2477898" y="3769206"/>
                </a:cubicBezTo>
                <a:cubicBezTo>
                  <a:pt x="1109392" y="3769206"/>
                  <a:pt x="0" y="2659814"/>
                  <a:pt x="0" y="1291308"/>
                </a:cubicBezTo>
                <a:cubicBezTo>
                  <a:pt x="0" y="863650"/>
                  <a:pt x="108339" y="461296"/>
                  <a:pt x="299069" y="110194"/>
                </a:cubicBezTo>
                <a:close/>
              </a:path>
            </a:pathLst>
          </a:custGeom>
        </p:spPr>
      </p:pic>
    </p:spTree>
    <p:extLst>
      <p:ext uri="{BB962C8B-B14F-4D97-AF65-F5344CB8AC3E}">
        <p14:creationId xmlns:p14="http://schemas.microsoft.com/office/powerpoint/2010/main" val="42829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64489-9643-CF7A-9283-E64BCC39967D}"/>
            </a:ext>
          </a:extLst>
        </p:cNvPr>
        <p:cNvGrpSpPr/>
        <p:nvPr/>
      </p:nvGrpSpPr>
      <p:grpSpPr>
        <a:xfrm>
          <a:off x="0" y="0"/>
          <a:ext cx="0" cy="0"/>
          <a:chOff x="0" y="0"/>
          <a:chExt cx="0" cy="0"/>
        </a:xfrm>
      </p:grpSpPr>
      <p:pic>
        <p:nvPicPr>
          <p:cNvPr id="5" name="Billede 4">
            <a:extLst>
              <a:ext uri="{FF2B5EF4-FFF2-40B4-BE49-F238E27FC236}">
                <a16:creationId xmlns:a16="http://schemas.microsoft.com/office/drawing/2014/main" id="{DD043FB9-EA46-A603-D0AD-3AD480B0A8FB}"/>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8" b="152"/>
          <a:stretch/>
        </p:blipFill>
        <p:spPr>
          <a:xfrm>
            <a:off x="9729483" y="343530"/>
            <a:ext cx="1912560" cy="1909489"/>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12" name="Titel 1">
            <a:extLst>
              <a:ext uri="{FF2B5EF4-FFF2-40B4-BE49-F238E27FC236}">
                <a16:creationId xmlns:a16="http://schemas.microsoft.com/office/drawing/2014/main" id="{F0BEB0CC-81E9-0FE8-C096-97BF180A941D}"/>
              </a:ext>
            </a:extLst>
          </p:cNvPr>
          <p:cNvSpPr txBox="1">
            <a:spLocks/>
          </p:cNvSpPr>
          <p:nvPr/>
        </p:nvSpPr>
        <p:spPr>
          <a:xfrm>
            <a:off x="834389" y="146304"/>
            <a:ext cx="7096703" cy="1197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da-DK" sz="5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n-lt"/>
                <a:ea typeface="+mj-ea"/>
                <a:cs typeface="+mj-cs"/>
              </a:rPr>
              <a:t>Dagsorden</a:t>
            </a:r>
          </a:p>
        </p:txBody>
      </p:sp>
      <p:sp>
        <p:nvSpPr>
          <p:cNvPr id="14" name="Pladsholder til indhold 2">
            <a:extLst>
              <a:ext uri="{FF2B5EF4-FFF2-40B4-BE49-F238E27FC236}">
                <a16:creationId xmlns:a16="http://schemas.microsoft.com/office/drawing/2014/main" id="{5101878B-C46E-7E60-70A9-226DFB999FA4}"/>
              </a:ext>
            </a:extLst>
          </p:cNvPr>
          <p:cNvSpPr txBox="1">
            <a:spLocks/>
          </p:cNvSpPr>
          <p:nvPr/>
        </p:nvSpPr>
        <p:spPr>
          <a:xfrm>
            <a:off x="704088" y="1197864"/>
            <a:ext cx="9646919" cy="503834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Kl.09.00 – 09.05 Velkomst</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b="1" dirty="0">
                <a:solidFill>
                  <a:srgbClr val="0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Kl.09.05 – 10.00 Seniorpolitik mm v/faglig sekretær Bente Zingenberg	</a:t>
            </a:r>
            <a:endParaRPr lang="da-DK" sz="2000" b="1" dirty="0">
              <a:solidFill>
                <a:srgbClr val="0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Kl.10.00 – 10.30 Gruppearbejde </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Kl.10.30 – 10.45 Pause</a:t>
            </a:r>
            <a:endParaRPr lang="da-DK" sz="2000" dirty="0">
              <a:solidFill>
                <a:srgbClr val="000000"/>
              </a:solidFill>
              <a:effectLst/>
              <a:latin typeface="Calibri" panose="020F0502020204030204" pitchFamily="34" charset="0"/>
              <a:ea typeface="Calibri" panose="020F0502020204030204" pitchFamily="34" charset="0"/>
            </a:endParaRPr>
          </a:p>
          <a:p>
            <a:pPr>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Kl.10.45 – 11.15 Opsamling på gruppearbejde</a:t>
            </a:r>
            <a:endParaRPr lang="da-DK" sz="2000" dirty="0">
              <a:solidFill>
                <a:srgbClr val="000000"/>
              </a:solidFill>
              <a:effectLst/>
              <a:latin typeface="Calibri" panose="020F0502020204030204" pitchFamily="34" charset="0"/>
              <a:ea typeface="Calibri" panose="020F0502020204030204" pitchFamily="34" charset="0"/>
            </a:endParaRPr>
          </a:p>
          <a:p>
            <a:pPr>
              <a:lnSpc>
                <a:spcPct val="125000"/>
              </a:lnSpc>
              <a:spcAft>
                <a:spcPts val="600"/>
              </a:spcAft>
              <a:buNone/>
            </a:pPr>
            <a:r>
              <a:rPr lang="da-DK" sz="2000" dirty="0">
                <a:effectLst/>
                <a:latin typeface="Arial" panose="020B0604020202020204" pitchFamily="34" charset="0"/>
                <a:ea typeface="Calibri" panose="020F0502020204030204" pitchFamily="34" charset="0"/>
                <a:cs typeface="Times New Roman" panose="02020603050405020304" pitchFamily="18" charset="0"/>
              </a:rPr>
              <a:t>Kl.11.15 – 11.30 </a:t>
            </a:r>
            <a:r>
              <a:rPr lang="da-DK" sz="2000" dirty="0">
                <a:effectLst/>
                <a:latin typeface="Arial Nova" panose="020B0504020202020204" pitchFamily="34" charset="0"/>
                <a:ea typeface="Calibri" panose="020F0502020204030204" pitchFamily="34" charset="0"/>
                <a:cs typeface="Calibri" panose="020F0502020204030204" pitchFamily="34" charset="0"/>
              </a:rPr>
              <a:t>Særlig feriegodtgørelse – de 3 rater og feriedifference på lønsedlen</a:t>
            </a:r>
            <a:r>
              <a:rPr lang="da-DK" sz="2000" dirty="0">
                <a:effectLst/>
                <a:latin typeface="Calibri" panose="020F0502020204030204" pitchFamily="34" charset="0"/>
                <a:ea typeface="Calibri" panose="020F0502020204030204" pitchFamily="34" charset="0"/>
                <a:cs typeface="Calibri" panose="020F0502020204030204" pitchFamily="34" charset="0"/>
              </a:rPr>
              <a:t> </a:t>
            </a:r>
            <a:endParaRPr lang="da-DK"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buNone/>
            </a:pPr>
            <a:r>
              <a:rPr lang="da-DK" sz="2000" dirty="0">
                <a:solidFill>
                  <a:srgbClr val="000000"/>
                </a:solidFill>
                <a:effectLst/>
                <a:latin typeface="Arial" panose="020B0604020202020204" pitchFamily="34" charset="0"/>
                <a:ea typeface="Calibri" panose="020F0502020204030204" pitchFamily="34" charset="0"/>
              </a:rPr>
              <a:t>Kl.11.30 – 12.00 Meddelelser og afslutning på dagen</a:t>
            </a:r>
            <a:endParaRPr lang="da-DK" sz="2000" dirty="0">
              <a:solidFill>
                <a:srgbClr val="000000"/>
              </a:solidFill>
              <a:effectLst/>
              <a:latin typeface="Calibri" panose="020F0502020204030204" pitchFamily="34" charset="0"/>
              <a:ea typeface="Calibri" panose="020F0502020204030204" pitchFamily="34" charset="0"/>
            </a:endParaRPr>
          </a:p>
          <a:p>
            <a:pPr marL="0" indent="0">
              <a:buNone/>
            </a:pPr>
            <a:endParaRPr lang="da-DK" sz="1800" dirty="0">
              <a:solidFill>
                <a:srgbClr val="000000"/>
              </a:solidFill>
              <a:latin typeface="Arial" panose="020B0604020202020204" pitchFamily="34" charset="0"/>
              <a:ea typeface="Calibri" panose="020F0502020204030204" pitchFamily="34" charset="0"/>
            </a:endParaRPr>
          </a:p>
        </p:txBody>
      </p:sp>
      <p:sp>
        <p:nvSpPr>
          <p:cNvPr id="2" name="Pladsholder til sidefod 1">
            <a:extLst>
              <a:ext uri="{FF2B5EF4-FFF2-40B4-BE49-F238E27FC236}">
                <a16:creationId xmlns:a16="http://schemas.microsoft.com/office/drawing/2014/main" id="{596FCFB5-19E2-C4EF-2FE3-B14B6CB7939A}"/>
              </a:ext>
            </a:extLst>
          </p:cNvPr>
          <p:cNvSpPr>
            <a:spLocks noGrp="1"/>
          </p:cNvSpPr>
          <p:nvPr>
            <p:ph type="ftr" sz="quarter" idx="11"/>
          </p:nvPr>
        </p:nvSpPr>
        <p:spPr>
          <a:xfrm>
            <a:off x="2719970" y="6280849"/>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FOA-WIFI: Farfartil4</a:t>
            </a:r>
          </a:p>
        </p:txBody>
      </p:sp>
    </p:spTree>
    <p:extLst>
      <p:ext uri="{BB962C8B-B14F-4D97-AF65-F5344CB8AC3E}">
        <p14:creationId xmlns:p14="http://schemas.microsoft.com/office/powerpoint/2010/main" val="633939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3 muligheder for at gå ned i tid som senior - HK">
            <a:extLst>
              <a:ext uri="{FF2B5EF4-FFF2-40B4-BE49-F238E27FC236}">
                <a16:creationId xmlns:a16="http://schemas.microsoft.com/office/drawing/2014/main" id="{B6389D07-C176-C219-1255-A085B9A7C3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380" y="371702"/>
            <a:ext cx="4854330" cy="323033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771E7DA-19A5-3726-3CA8-B972E277CEB2}"/>
              </a:ext>
            </a:extLst>
          </p:cNvPr>
          <p:cNvSpPr>
            <a:spLocks noGrp="1"/>
          </p:cNvSpPr>
          <p:nvPr>
            <p:ph type="ctrTitle"/>
          </p:nvPr>
        </p:nvSpPr>
        <p:spPr>
          <a:xfrm>
            <a:off x="1524000" y="1122363"/>
            <a:ext cx="9144000" cy="1076551"/>
          </a:xfrm>
        </p:spPr>
        <p:txBody>
          <a:bodyPr/>
          <a:lstStyle/>
          <a:p>
            <a:r>
              <a:rPr lang="da-DK" dirty="0"/>
              <a:t>Senior politik</a:t>
            </a:r>
          </a:p>
        </p:txBody>
      </p:sp>
      <p:sp>
        <p:nvSpPr>
          <p:cNvPr id="3" name="Undertitel 2">
            <a:extLst>
              <a:ext uri="{FF2B5EF4-FFF2-40B4-BE49-F238E27FC236}">
                <a16:creationId xmlns:a16="http://schemas.microsoft.com/office/drawing/2014/main" id="{8E23C0F1-7ECB-A5D3-1FC9-5B98D6858A19}"/>
              </a:ext>
            </a:extLst>
          </p:cNvPr>
          <p:cNvSpPr>
            <a:spLocks noGrp="1"/>
          </p:cNvSpPr>
          <p:nvPr>
            <p:ph type="subTitle" idx="1"/>
          </p:nvPr>
        </p:nvSpPr>
        <p:spPr/>
        <p:txBody>
          <a:bodyPr>
            <a:normAutofit/>
          </a:bodyPr>
          <a:lstStyle/>
          <a:p>
            <a:r>
              <a:rPr lang="da-DK" sz="4000" dirty="0"/>
              <a:t>Rammeaftale om seniorpolitik </a:t>
            </a:r>
          </a:p>
        </p:txBody>
      </p:sp>
      <p:pic>
        <p:nvPicPr>
          <p:cNvPr id="4" name="Billede 3">
            <a:extLst>
              <a:ext uri="{FF2B5EF4-FFF2-40B4-BE49-F238E27FC236}">
                <a16:creationId xmlns:a16="http://schemas.microsoft.com/office/drawing/2014/main" id="{EBA510CB-A88F-FA4D-9514-0A3D26117DA4}"/>
              </a:ext>
            </a:extLst>
          </p:cNvPr>
          <p:cNvPicPr>
            <a:picLocks noChangeAspect="1"/>
          </p:cNvPicPr>
          <p:nvPr/>
        </p:nvPicPr>
        <p:blipFill>
          <a:blip r:embed="rId3"/>
          <a:stretch>
            <a:fillRect/>
          </a:stretch>
        </p:blipFill>
        <p:spPr>
          <a:xfrm>
            <a:off x="10674037" y="5375212"/>
            <a:ext cx="1359526" cy="1359526"/>
          </a:xfrm>
          <a:prstGeom prst="rect">
            <a:avLst/>
          </a:prstGeom>
        </p:spPr>
      </p:pic>
    </p:spTree>
    <p:extLst>
      <p:ext uri="{BB962C8B-B14F-4D97-AF65-F5344CB8AC3E}">
        <p14:creationId xmlns:p14="http://schemas.microsoft.com/office/powerpoint/2010/main" val="2909135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6F43FCA4-7283-8731-61CB-10A665FD022A}"/>
              </a:ext>
            </a:extLst>
          </p:cNvPr>
          <p:cNvPicPr>
            <a:picLocks noChangeAspect="1"/>
          </p:cNvPicPr>
          <p:nvPr/>
        </p:nvPicPr>
        <p:blipFill>
          <a:blip r:embed="rId2"/>
          <a:stretch>
            <a:fillRect/>
          </a:stretch>
        </p:blipFill>
        <p:spPr>
          <a:xfrm>
            <a:off x="7857685" y="4444181"/>
            <a:ext cx="4334315" cy="2336467"/>
          </a:xfrm>
          <a:prstGeom prst="rect">
            <a:avLst/>
          </a:prstGeom>
        </p:spPr>
      </p:pic>
      <p:sp>
        <p:nvSpPr>
          <p:cNvPr id="2" name="Titel 1">
            <a:extLst>
              <a:ext uri="{FF2B5EF4-FFF2-40B4-BE49-F238E27FC236}">
                <a16:creationId xmlns:a16="http://schemas.microsoft.com/office/drawing/2014/main" id="{A8D3DBE2-2139-2693-33C1-E6F7B8CFA089}"/>
              </a:ext>
            </a:extLst>
          </p:cNvPr>
          <p:cNvSpPr>
            <a:spLocks noGrp="1"/>
          </p:cNvSpPr>
          <p:nvPr>
            <p:ph type="title"/>
          </p:nvPr>
        </p:nvSpPr>
        <p:spPr/>
        <p:txBody>
          <a:bodyPr/>
          <a:lstStyle/>
          <a:p>
            <a:pPr algn="ctr"/>
            <a:r>
              <a:rPr lang="da-DK" dirty="0"/>
              <a:t>Senior politik</a:t>
            </a:r>
            <a:br>
              <a:rPr lang="da-DK" dirty="0"/>
            </a:br>
            <a:r>
              <a:rPr lang="da-DK" sz="2400" dirty="0"/>
              <a:t>Hovedudvalget skal drøfte kommunens seniorpolitiske indsats med henblik på </a:t>
            </a:r>
          </a:p>
        </p:txBody>
      </p:sp>
      <p:sp>
        <p:nvSpPr>
          <p:cNvPr id="3" name="Pladsholder til indhold 2">
            <a:extLst>
              <a:ext uri="{FF2B5EF4-FFF2-40B4-BE49-F238E27FC236}">
                <a16:creationId xmlns:a16="http://schemas.microsoft.com/office/drawing/2014/main" id="{F4C4BA2E-25EE-D16D-7026-C6D52FC1A563}"/>
              </a:ext>
            </a:extLst>
          </p:cNvPr>
          <p:cNvSpPr>
            <a:spLocks noGrp="1"/>
          </p:cNvSpPr>
          <p:nvPr>
            <p:ph idx="1"/>
          </p:nvPr>
        </p:nvSpPr>
        <p:spPr/>
        <p:txBody>
          <a:bodyPr/>
          <a:lstStyle/>
          <a:p>
            <a:endParaRPr lang="da-DK" dirty="0"/>
          </a:p>
          <a:p>
            <a:r>
              <a:rPr lang="da-DK" dirty="0"/>
              <a:t>At bidrage til fokus på fastholdelse af seniorer til gavn for de ansatte og for arbejdspladsen.</a:t>
            </a:r>
          </a:p>
          <a:p>
            <a:endParaRPr lang="da-DK" dirty="0"/>
          </a:p>
          <a:p>
            <a:r>
              <a:rPr lang="da-DK" dirty="0"/>
              <a:t>At sikre ejerskab og legitimitet i forhold til den seniorpolitiske praksis i kommunen, herunder bidrage til forankring i de underliggende MED-udvalg og dermed på de enkelte arbejdspladser</a:t>
            </a:r>
          </a:p>
        </p:txBody>
      </p:sp>
      <p:pic>
        <p:nvPicPr>
          <p:cNvPr id="4" name="Billede 3">
            <a:extLst>
              <a:ext uri="{FF2B5EF4-FFF2-40B4-BE49-F238E27FC236}">
                <a16:creationId xmlns:a16="http://schemas.microsoft.com/office/drawing/2014/main" id="{3FF441F1-DC44-FBE8-103C-2BA099BBE5C3}"/>
              </a:ext>
            </a:extLst>
          </p:cNvPr>
          <p:cNvPicPr>
            <a:picLocks noChangeAspect="1"/>
          </p:cNvPicPr>
          <p:nvPr/>
        </p:nvPicPr>
        <p:blipFill>
          <a:blip r:embed="rId3"/>
          <a:stretch>
            <a:fillRect/>
          </a:stretch>
        </p:blipFill>
        <p:spPr>
          <a:xfrm>
            <a:off x="84695" y="41634"/>
            <a:ext cx="1359526" cy="1359526"/>
          </a:xfrm>
          <a:prstGeom prst="rect">
            <a:avLst/>
          </a:prstGeom>
        </p:spPr>
      </p:pic>
    </p:spTree>
    <p:extLst>
      <p:ext uri="{BB962C8B-B14F-4D97-AF65-F5344CB8AC3E}">
        <p14:creationId xmlns:p14="http://schemas.microsoft.com/office/powerpoint/2010/main" val="756373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2+ Thousand Senior Citizen Clipart Royalty-Free Images, Stock Photos &amp;  Pictures | Shutterstock">
            <a:extLst>
              <a:ext uri="{FF2B5EF4-FFF2-40B4-BE49-F238E27FC236}">
                <a16:creationId xmlns:a16="http://schemas.microsoft.com/office/drawing/2014/main" id="{745FCCDF-945E-6A76-BA0B-03E25D64A01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725"/>
          <a:stretch/>
        </p:blipFill>
        <p:spPr bwMode="auto">
          <a:xfrm>
            <a:off x="9059509" y="4583151"/>
            <a:ext cx="3132491" cy="2050413"/>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7C9C139-809C-C795-51E5-191EA4E7058A}"/>
              </a:ext>
            </a:extLst>
          </p:cNvPr>
          <p:cNvSpPr>
            <a:spLocks noGrp="1"/>
          </p:cNvSpPr>
          <p:nvPr>
            <p:ph type="title"/>
          </p:nvPr>
        </p:nvSpPr>
        <p:spPr/>
        <p:txBody>
          <a:bodyPr/>
          <a:lstStyle/>
          <a:p>
            <a:pPr algn="ctr"/>
            <a:r>
              <a:rPr lang="da-DK" dirty="0"/>
              <a:t>Seniorstillinger </a:t>
            </a:r>
          </a:p>
        </p:txBody>
      </p:sp>
      <p:sp>
        <p:nvSpPr>
          <p:cNvPr id="3" name="Pladsholder til indhold 2">
            <a:extLst>
              <a:ext uri="{FF2B5EF4-FFF2-40B4-BE49-F238E27FC236}">
                <a16:creationId xmlns:a16="http://schemas.microsoft.com/office/drawing/2014/main" id="{9637768C-FFC1-EA3F-35F5-789AAB6B4EE8}"/>
              </a:ext>
            </a:extLst>
          </p:cNvPr>
          <p:cNvSpPr>
            <a:spLocks noGrp="1"/>
          </p:cNvSpPr>
          <p:nvPr>
            <p:ph idx="1"/>
          </p:nvPr>
        </p:nvSpPr>
        <p:spPr/>
        <p:txBody>
          <a:bodyPr/>
          <a:lstStyle/>
          <a:p>
            <a:r>
              <a:rPr lang="da-DK" dirty="0"/>
              <a:t>Seniorstillinger har til formål at fastholde medarbejdere </a:t>
            </a:r>
          </a:p>
          <a:p>
            <a:r>
              <a:rPr lang="da-DK" dirty="0"/>
              <a:t>Der kan indgås aftale om seniorstilling fra man er fyldt 52 år</a:t>
            </a:r>
          </a:p>
          <a:p>
            <a:r>
              <a:rPr lang="da-DK" dirty="0"/>
              <a:t>Stillingen kan indeholde </a:t>
            </a:r>
          </a:p>
          <a:p>
            <a:pPr marL="514350" indent="-514350" algn="ctr">
              <a:buFont typeface="+mj-lt"/>
              <a:buAutoNum type="arabicPeriod"/>
            </a:pPr>
            <a:r>
              <a:rPr lang="da-DK" dirty="0"/>
              <a:t>Ændret arbejdsindhold (skånebehov)</a:t>
            </a:r>
          </a:p>
          <a:p>
            <a:pPr marL="514350" indent="-514350" algn="ctr">
              <a:buFont typeface="+mj-lt"/>
              <a:buAutoNum type="arabicPeriod"/>
            </a:pPr>
            <a:r>
              <a:rPr lang="da-DK" dirty="0"/>
              <a:t>Nedsat arbejdstid</a:t>
            </a:r>
          </a:p>
          <a:p>
            <a:pPr marL="0" indent="0" algn="ctr">
              <a:buNone/>
            </a:pPr>
            <a:r>
              <a:rPr lang="da-DK" b="1" dirty="0"/>
              <a:t>Indeholder altid</a:t>
            </a:r>
          </a:p>
          <a:p>
            <a:pPr marL="514350" indent="-514350" algn="ctr">
              <a:buFont typeface="+mj-lt"/>
              <a:buAutoNum type="arabicPeriod"/>
            </a:pPr>
            <a:r>
              <a:rPr lang="da-DK" dirty="0"/>
              <a:t>Bevarelse af pension på nuværende timetal   </a:t>
            </a:r>
          </a:p>
          <a:p>
            <a:endParaRPr lang="da-DK" dirty="0"/>
          </a:p>
        </p:txBody>
      </p:sp>
      <p:pic>
        <p:nvPicPr>
          <p:cNvPr id="4" name="Billede 3">
            <a:extLst>
              <a:ext uri="{FF2B5EF4-FFF2-40B4-BE49-F238E27FC236}">
                <a16:creationId xmlns:a16="http://schemas.microsoft.com/office/drawing/2014/main" id="{9E79FBF3-9C0E-9B35-4629-3839314373F9}"/>
              </a:ext>
            </a:extLst>
          </p:cNvPr>
          <p:cNvPicPr>
            <a:picLocks noChangeAspect="1"/>
          </p:cNvPicPr>
          <p:nvPr/>
        </p:nvPicPr>
        <p:blipFill>
          <a:blip r:embed="rId4"/>
          <a:stretch>
            <a:fillRect/>
          </a:stretch>
        </p:blipFill>
        <p:spPr>
          <a:xfrm>
            <a:off x="113833" y="85222"/>
            <a:ext cx="1359526" cy="1359526"/>
          </a:xfrm>
          <a:prstGeom prst="rect">
            <a:avLst/>
          </a:prstGeom>
        </p:spPr>
      </p:pic>
    </p:spTree>
    <p:extLst>
      <p:ext uri="{BB962C8B-B14F-4D97-AF65-F5344CB8AC3E}">
        <p14:creationId xmlns:p14="http://schemas.microsoft.com/office/powerpoint/2010/main" val="298040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C1588DC4-3029-580F-0DCF-180EE7AA0D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37" y="3971013"/>
            <a:ext cx="4368958" cy="291263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86067D0-E960-082E-D99F-AB65BBD6857C}"/>
              </a:ext>
            </a:extLst>
          </p:cNvPr>
          <p:cNvSpPr>
            <a:spLocks noGrp="1"/>
          </p:cNvSpPr>
          <p:nvPr>
            <p:ph type="title"/>
          </p:nvPr>
        </p:nvSpPr>
        <p:spPr/>
        <p:txBody>
          <a:bodyPr/>
          <a:lstStyle/>
          <a:p>
            <a:pPr algn="ctr"/>
            <a:r>
              <a:rPr lang="da-DK" dirty="0"/>
              <a:t>Seniorstilling efter aftale om fastholdelse og rekruttering </a:t>
            </a:r>
          </a:p>
        </p:txBody>
      </p:sp>
      <p:sp>
        <p:nvSpPr>
          <p:cNvPr id="3" name="Pladsholder til indhold 2">
            <a:extLst>
              <a:ext uri="{FF2B5EF4-FFF2-40B4-BE49-F238E27FC236}">
                <a16:creationId xmlns:a16="http://schemas.microsoft.com/office/drawing/2014/main" id="{DFF156B7-7CC8-0D1A-8AB6-547DD96C423E}"/>
              </a:ext>
            </a:extLst>
          </p:cNvPr>
          <p:cNvSpPr>
            <a:spLocks noGrp="1"/>
          </p:cNvSpPr>
          <p:nvPr>
            <p:ph idx="1"/>
          </p:nvPr>
        </p:nvSpPr>
        <p:spPr/>
        <p:txBody>
          <a:bodyPr/>
          <a:lstStyle/>
          <a:p>
            <a:r>
              <a:rPr lang="da-DK" dirty="0"/>
              <a:t>Aftalen udløber 31.12 2025</a:t>
            </a:r>
          </a:p>
          <a:p>
            <a:r>
              <a:rPr lang="da-DK" dirty="0"/>
              <a:t>Såfremt medarbejderen skal bibeholde sit nuværende timetal skal der indgås ny aftale efter rammeaftalen om seniorpolitik senest 1.9.2025 </a:t>
            </a:r>
          </a:p>
          <a:p>
            <a:r>
              <a:rPr lang="da-DK" dirty="0"/>
              <a:t>Jf. aftalens tekst - </a:t>
            </a:r>
            <a:r>
              <a:rPr lang="da-DK" i="1" dirty="0"/>
              <a:t>Ved bortfald af den individuelle senioraftale vender pædagogen tilbage til tjeneste i fuldt omfang, medmindre andet  aftales senest 3 måneder forinden aftalens bortfald.</a:t>
            </a:r>
          </a:p>
        </p:txBody>
      </p:sp>
      <p:pic>
        <p:nvPicPr>
          <p:cNvPr id="4" name="Billede 3">
            <a:extLst>
              <a:ext uri="{FF2B5EF4-FFF2-40B4-BE49-F238E27FC236}">
                <a16:creationId xmlns:a16="http://schemas.microsoft.com/office/drawing/2014/main" id="{9ACE12D5-3799-55EA-2283-E4BCAE5D02DB}"/>
              </a:ext>
            </a:extLst>
          </p:cNvPr>
          <p:cNvPicPr>
            <a:picLocks noChangeAspect="1"/>
          </p:cNvPicPr>
          <p:nvPr/>
        </p:nvPicPr>
        <p:blipFill>
          <a:blip r:embed="rId4"/>
          <a:stretch>
            <a:fillRect/>
          </a:stretch>
        </p:blipFill>
        <p:spPr>
          <a:xfrm>
            <a:off x="10674037" y="5375212"/>
            <a:ext cx="1359526" cy="1359526"/>
          </a:xfrm>
          <a:prstGeom prst="rect">
            <a:avLst/>
          </a:prstGeom>
        </p:spPr>
      </p:pic>
    </p:spTree>
    <p:extLst>
      <p:ext uri="{BB962C8B-B14F-4D97-AF65-F5344CB8AC3E}">
        <p14:creationId xmlns:p14="http://schemas.microsoft.com/office/powerpoint/2010/main" val="306675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C53FB4-C54C-F9BD-BC55-608717D994A8}"/>
              </a:ext>
            </a:extLst>
          </p:cNvPr>
          <p:cNvSpPr>
            <a:spLocks noGrp="1"/>
          </p:cNvSpPr>
          <p:nvPr>
            <p:ph type="title"/>
          </p:nvPr>
        </p:nvSpPr>
        <p:spPr/>
        <p:txBody>
          <a:bodyPr/>
          <a:lstStyle/>
          <a:p>
            <a:pPr algn="ctr"/>
            <a:r>
              <a:rPr lang="da-DK" dirty="0"/>
              <a:t>Retten til Seniorbonus for pædagoger</a:t>
            </a:r>
          </a:p>
        </p:txBody>
      </p:sp>
      <p:sp>
        <p:nvSpPr>
          <p:cNvPr id="3" name="Pladsholder til indhold 2">
            <a:extLst>
              <a:ext uri="{FF2B5EF4-FFF2-40B4-BE49-F238E27FC236}">
                <a16:creationId xmlns:a16="http://schemas.microsoft.com/office/drawing/2014/main" id="{478AD462-9428-C019-24BF-2F3A597D02AC}"/>
              </a:ext>
            </a:extLst>
          </p:cNvPr>
          <p:cNvSpPr>
            <a:spLocks noGrp="1"/>
          </p:cNvSpPr>
          <p:nvPr>
            <p:ph idx="1"/>
          </p:nvPr>
        </p:nvSpPr>
        <p:spPr/>
        <p:txBody>
          <a:bodyPr/>
          <a:lstStyle/>
          <a:p>
            <a:pPr marL="0" indent="0" algn="ctr">
              <a:buNone/>
            </a:pPr>
            <a:r>
              <a:rPr lang="da-DK" b="1" dirty="0"/>
              <a:t>2026</a:t>
            </a:r>
          </a:p>
          <a:p>
            <a:r>
              <a:rPr lang="da-DK" dirty="0"/>
              <a:t>0,94 % +0,94% = 1,88%. af medarbejderens sædvanlige pensionsgivende løn i det kalenderår vedkommende fylder 59</a:t>
            </a:r>
          </a:p>
          <a:p>
            <a:r>
              <a:rPr lang="da-DK" dirty="0"/>
              <a:t>1,41 % +0,94% = 2,35%. af medarbejderens sædvanlige pensionsgivende løn i det kalenderår vedkommende fylder 60</a:t>
            </a:r>
          </a:p>
          <a:p>
            <a:r>
              <a:rPr lang="da-DK" dirty="0"/>
              <a:t>1,88+0,94% = 2,88 af medarbejderens sædvanlige pensionsgivende løn i det kalenderår vedkommende fylder 61</a:t>
            </a:r>
          </a:p>
          <a:p>
            <a:pPr marL="0" indent="0" algn="ctr">
              <a:buNone/>
            </a:pPr>
            <a:r>
              <a:rPr lang="da-DK" b="1" dirty="0"/>
              <a:t>Aldersgrænserne for seniorbonus hæves i takt med den til en hver tid gældende folkepensionsalder</a:t>
            </a:r>
          </a:p>
        </p:txBody>
      </p:sp>
      <p:pic>
        <p:nvPicPr>
          <p:cNvPr id="4" name="Billede 3">
            <a:extLst>
              <a:ext uri="{FF2B5EF4-FFF2-40B4-BE49-F238E27FC236}">
                <a16:creationId xmlns:a16="http://schemas.microsoft.com/office/drawing/2014/main" id="{E5697BE3-F949-1249-4286-8756080781D9}"/>
              </a:ext>
            </a:extLst>
          </p:cNvPr>
          <p:cNvPicPr>
            <a:picLocks noChangeAspect="1"/>
          </p:cNvPicPr>
          <p:nvPr/>
        </p:nvPicPr>
        <p:blipFill>
          <a:blip r:embed="rId2"/>
          <a:stretch>
            <a:fillRect/>
          </a:stretch>
        </p:blipFill>
        <p:spPr>
          <a:xfrm>
            <a:off x="10674037" y="5375212"/>
            <a:ext cx="1359526" cy="1359526"/>
          </a:xfrm>
          <a:prstGeom prst="rect">
            <a:avLst/>
          </a:prstGeom>
        </p:spPr>
      </p:pic>
      <p:pic>
        <p:nvPicPr>
          <p:cNvPr id="2052" name="Picture 4" descr="How is Bonus Treated on the Payroll? - The SCG Chartered Accountants  Chartered Accountants">
            <a:extLst>
              <a:ext uri="{FF2B5EF4-FFF2-40B4-BE49-F238E27FC236}">
                <a16:creationId xmlns:a16="http://schemas.microsoft.com/office/drawing/2014/main" id="{831ED3EC-DBE2-6499-18D1-E651396113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1125" y="1380188"/>
            <a:ext cx="2252438" cy="117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04437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1917</TotalTime>
  <Words>2413</Words>
  <Application>Microsoft Office PowerPoint</Application>
  <PresentationFormat>Widescreen</PresentationFormat>
  <Paragraphs>280</Paragraphs>
  <Slides>37</Slides>
  <Notes>27</Notes>
  <HiddenSlides>0</HiddenSlides>
  <MMClips>0</MMClips>
  <ScaleCrop>false</ScaleCrop>
  <HeadingPairs>
    <vt:vector size="6" baseType="variant">
      <vt:variant>
        <vt:lpstr>Benyttede skrifttyper</vt:lpstr>
      </vt:variant>
      <vt:variant>
        <vt:i4>8</vt:i4>
      </vt:variant>
      <vt:variant>
        <vt:lpstr>Tema</vt:lpstr>
      </vt:variant>
      <vt:variant>
        <vt:i4>3</vt:i4>
      </vt:variant>
      <vt:variant>
        <vt:lpstr>Slidetitler</vt:lpstr>
      </vt:variant>
      <vt:variant>
        <vt:i4>37</vt:i4>
      </vt:variant>
    </vt:vector>
  </HeadingPairs>
  <TitlesOfParts>
    <vt:vector size="48" baseType="lpstr">
      <vt:lpstr>Aptos</vt:lpstr>
      <vt:lpstr>Aptos Display</vt:lpstr>
      <vt:lpstr>Arial</vt:lpstr>
      <vt:lpstr>Arial Nova</vt:lpstr>
      <vt:lpstr>Calibri</vt:lpstr>
      <vt:lpstr>Open Sans</vt:lpstr>
      <vt:lpstr>SourceSans3</vt:lpstr>
      <vt:lpstr>Times New Roman</vt:lpstr>
      <vt:lpstr>Office-tema</vt:lpstr>
      <vt:lpstr>Office-tema</vt:lpstr>
      <vt:lpstr>Office-tema</vt:lpstr>
      <vt:lpstr>PowerPoint-præsentation</vt:lpstr>
      <vt:lpstr>PowerPoint-præsentation</vt:lpstr>
      <vt:lpstr>Fællestillidsrepræsentanter almen</vt:lpstr>
      <vt:lpstr>PowerPoint-præsentation</vt:lpstr>
      <vt:lpstr>Senior politik</vt:lpstr>
      <vt:lpstr>Senior politik Hovedudvalget skal drøfte kommunens seniorpolitiske indsats med henblik på </vt:lpstr>
      <vt:lpstr>Seniorstillinger </vt:lpstr>
      <vt:lpstr>Seniorstilling efter aftale om fastholdelse og rekruttering </vt:lpstr>
      <vt:lpstr>Retten til Seniorbonus for pædagoger</vt:lpstr>
      <vt:lpstr>Varsling </vt:lpstr>
      <vt:lpstr>Seniordage for pædagoger </vt:lpstr>
      <vt:lpstr>Senior fritvalgsordning for pædagogmedhjælper og pædagogiske Assistenter</vt:lpstr>
      <vt:lpstr>Seniordage for pædagogmedhjælper og pædagogiske Assistenter</vt:lpstr>
      <vt:lpstr>TR’s Rolle Seniorpolitik</vt:lpstr>
      <vt:lpstr>TR’s Rolle Seniorpolitik</vt:lpstr>
      <vt:lpstr>PowerPoint-præsentation</vt:lpstr>
      <vt:lpstr>Gruppearbejde om TR’s rolle </vt:lpstr>
      <vt:lpstr>PowerPoint-præsentation</vt:lpstr>
      <vt:lpstr>PowerPoint-præsentation</vt:lpstr>
      <vt:lpstr>PowerPoint-præsentation</vt:lpstr>
      <vt:lpstr>Opsamling på gruppearbejde </vt:lpstr>
      <vt:lpstr>PowerPoint-præsentation</vt:lpstr>
      <vt:lpstr>Feriedifference på lønsedlen</vt:lpstr>
      <vt:lpstr>Særlig feriegodtgørelse – 3 rater </vt:lpstr>
      <vt:lpstr>PowerPoint-præsentation</vt:lpstr>
      <vt:lpstr>Ændring i fritvalgstillæg </vt:lpstr>
      <vt:lpstr>TR-appen er blevet forbedret</vt:lpstr>
      <vt:lpstr>Bisidderopgaver </vt:lpstr>
      <vt:lpstr>Nyt løntjekskema –  Manglede opdateret pension. </vt:lpstr>
      <vt:lpstr>Webinar: Sådan melder du dine kollegaer ind</vt:lpstr>
      <vt:lpstr>løntrin til nyuddannede pædagoger </vt:lpstr>
      <vt:lpstr>Åbningstider i LFS i juli måned  </vt:lpstr>
      <vt:lpstr>Sommerfest</vt:lpstr>
      <vt:lpstr>PowerPoint-præsentation</vt:lpstr>
      <vt:lpstr>PowerPoint-præsentation</vt:lpstr>
      <vt:lpstr>Har I noget I vil dele på falderebet? </vt:lpstr>
      <vt:lpstr>FARVEL OG TAK FOR I DAG RIGTIG GOD SOMMER!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Porse</dc:creator>
  <cp:lastModifiedBy>Anna Louise Stevnhøj</cp:lastModifiedBy>
  <cp:revision>46</cp:revision>
  <cp:lastPrinted>2025-05-28T07:28:36Z</cp:lastPrinted>
  <dcterms:created xsi:type="dcterms:W3CDTF">2025-03-21T11:59:05Z</dcterms:created>
  <dcterms:modified xsi:type="dcterms:W3CDTF">2025-06-10T10:51:29Z</dcterms:modified>
</cp:coreProperties>
</file>